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7" r:id="rId3"/>
    <p:sldId id="269" r:id="rId4"/>
    <p:sldId id="268" r:id="rId5"/>
    <p:sldId id="273" r:id="rId6"/>
    <p:sldId id="274" r:id="rId7"/>
    <p:sldId id="275" r:id="rId8"/>
    <p:sldId id="276" r:id="rId9"/>
    <p:sldId id="277" r:id="rId10"/>
    <p:sldId id="279" r:id="rId11"/>
    <p:sldId id="280" r:id="rId12"/>
    <p:sldId id="261" r:id="rId13"/>
    <p:sldId id="270" r:id="rId14"/>
    <p:sldId id="262" r:id="rId15"/>
    <p:sldId id="271" r:id="rId16"/>
    <p:sldId id="272" r:id="rId17"/>
    <p:sldId id="258" r:id="rId18"/>
    <p:sldId id="259" r:id="rId19"/>
    <p:sldId id="260" r:id="rId20"/>
    <p:sldId id="282" r:id="rId21"/>
    <p:sldId id="283" r:id="rId22"/>
    <p:sldId id="263" r:id="rId23"/>
    <p:sldId id="264" r:id="rId24"/>
    <p:sldId id="265" r:id="rId25"/>
    <p:sldId id="266" r:id="rId26"/>
    <p:sldId id="267" r:id="rId27"/>
    <p:sldId id="284"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7"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118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7D74DB-900D-4A15-ACE5-4768EEBED1F3}" type="datetimeFigureOut">
              <a:rPr lang="tr-TR" smtClean="0"/>
              <a:pPr/>
              <a:t>30.11.2016</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ÖZKAN AYTÜRE 2013</a:t>
            </a: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347AC7-1C1F-4705-A585-1E5040EBC763}" type="slidenum">
              <a:rPr lang="tr-TR" smtClean="0"/>
              <a:pPr/>
              <a:t>‹#›</a:t>
            </a:fld>
            <a:endParaRPr lang="tr-T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837054-53FB-4DBA-96DF-F6610F9DB16D}" type="datetimeFigureOut">
              <a:rPr lang="tr-TR" smtClean="0"/>
              <a:pPr/>
              <a:t>30.11.2016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tr-TR" smtClean="0"/>
              <a:t>ÖZKAN AYTÜRE 2013</a:t>
            </a: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AA7BD-AB4D-4626-88CD-43B00B27B7B9}" type="slidenum">
              <a:rPr lang="tr-TR" smtClean="0"/>
              <a:pPr/>
              <a:t>‹#›</a:t>
            </a:fld>
            <a:endParaRPr lang="tr-T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Altbilgi Yer Tutucusu"/>
          <p:cNvSpPr>
            <a:spLocks noGrp="1"/>
          </p:cNvSpPr>
          <p:nvPr>
            <p:ph type="ftr" sz="quarter" idx="10"/>
          </p:nvPr>
        </p:nvSpPr>
        <p:spPr/>
        <p:txBody>
          <a:bodyPr/>
          <a:lstStyle/>
          <a:p>
            <a:r>
              <a:rPr lang="tr-TR" smtClean="0"/>
              <a:t>ÖZKAN AYTÜRE 2013</a:t>
            </a:r>
            <a:endParaRPr lang="tr-TR"/>
          </a:p>
        </p:txBody>
      </p:sp>
      <p:sp>
        <p:nvSpPr>
          <p:cNvPr id="5" name="4 Slayt Numarası Yer Tutucusu"/>
          <p:cNvSpPr>
            <a:spLocks noGrp="1"/>
          </p:cNvSpPr>
          <p:nvPr>
            <p:ph type="sldNum" sz="quarter" idx="11"/>
          </p:nvPr>
        </p:nvSpPr>
        <p:spPr/>
        <p:txBody>
          <a:bodyPr/>
          <a:lstStyle/>
          <a:p>
            <a:fld id="{BA4AA7BD-AB4D-4626-88CD-43B00B27B7B9}" type="slidenum">
              <a:rPr lang="tr-TR" smtClean="0"/>
              <a:pPr/>
              <a:t>25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4AA7BD-AB4D-4626-88CD-43B00B27B7B9}" type="slidenum">
              <a:rPr lang="tr-TR" smtClean="0"/>
              <a:pPr/>
              <a:t>26</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446F756F-54E4-4676-8F72-031F250AE36B}" type="datetime1">
              <a:rPr lang="tr-TR" smtClean="0"/>
              <a:pPr/>
              <a:t>30.11.2016</a:t>
            </a:fld>
            <a:endParaRPr lang="tr-TR"/>
          </a:p>
        </p:txBody>
      </p:sp>
      <p:sp>
        <p:nvSpPr>
          <p:cNvPr id="20" name="19 Altbilgi Yer Tutucusu"/>
          <p:cNvSpPr>
            <a:spLocks noGrp="1"/>
          </p:cNvSpPr>
          <p:nvPr>
            <p:ph type="ftr" sz="quarter" idx="11"/>
          </p:nvPr>
        </p:nvSpPr>
        <p:spPr/>
        <p:txBody>
          <a:bodyPr/>
          <a:lstStyle>
            <a:extLst/>
          </a:lstStyle>
          <a:p>
            <a:r>
              <a:rPr lang="tr-TR" smtClean="0"/>
              <a:t>ÖZKAN AYTÜRE 2013</a:t>
            </a:r>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0351DF06-8128-4B76-9536-908C7594F9B1}" type="datetime1">
              <a:rPr lang="tr-TR" smtClean="0"/>
              <a:pPr/>
              <a:t>30.11.2016</a:t>
            </a:fld>
            <a:endParaRPr lang="tr-TR"/>
          </a:p>
        </p:txBody>
      </p:sp>
      <p:sp>
        <p:nvSpPr>
          <p:cNvPr id="5" name="4 Altbilgi Yer Tutucusu"/>
          <p:cNvSpPr>
            <a:spLocks noGrp="1"/>
          </p:cNvSpPr>
          <p:nvPr>
            <p:ph type="ftr" sz="quarter" idx="11"/>
          </p:nvPr>
        </p:nvSpPr>
        <p:spPr/>
        <p:txBody>
          <a:bodyPr/>
          <a:lstStyle>
            <a:extLst/>
          </a:lstStyle>
          <a:p>
            <a:r>
              <a:rPr lang="tr-TR" smtClean="0"/>
              <a:t>ÖZKAN AYTÜRE 2013</a:t>
            </a:r>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5680F722-FFF8-4A91-984C-28B3F7E0F520}" type="datetime1">
              <a:rPr lang="tr-TR" smtClean="0"/>
              <a:pPr/>
              <a:t>30.11.2016</a:t>
            </a:fld>
            <a:endParaRPr lang="tr-TR"/>
          </a:p>
        </p:txBody>
      </p:sp>
      <p:sp>
        <p:nvSpPr>
          <p:cNvPr id="5" name="4 Altbilgi Yer Tutucusu"/>
          <p:cNvSpPr>
            <a:spLocks noGrp="1"/>
          </p:cNvSpPr>
          <p:nvPr>
            <p:ph type="ftr" sz="quarter" idx="11"/>
          </p:nvPr>
        </p:nvSpPr>
        <p:spPr/>
        <p:txBody>
          <a:bodyPr/>
          <a:lstStyle>
            <a:extLst/>
          </a:lstStyle>
          <a:p>
            <a:r>
              <a:rPr lang="tr-TR" smtClean="0"/>
              <a:t>ÖZKAN AYTÜRE 2013</a:t>
            </a:r>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D5FD779-9FA6-4D25-AC5A-366682A1F31C}" type="datetime1">
              <a:rPr lang="tr-TR" smtClean="0"/>
              <a:pPr/>
              <a:t>30.11.2016</a:t>
            </a:fld>
            <a:endParaRPr lang="tr-TR"/>
          </a:p>
        </p:txBody>
      </p:sp>
      <p:sp>
        <p:nvSpPr>
          <p:cNvPr id="5" name="4 Altbilgi Yer Tutucusu"/>
          <p:cNvSpPr>
            <a:spLocks noGrp="1"/>
          </p:cNvSpPr>
          <p:nvPr>
            <p:ph type="ftr" sz="quarter" idx="11"/>
          </p:nvPr>
        </p:nvSpPr>
        <p:spPr/>
        <p:txBody>
          <a:bodyPr/>
          <a:lstStyle>
            <a:extLst/>
          </a:lstStyle>
          <a:p>
            <a:r>
              <a:rPr lang="tr-TR" smtClean="0"/>
              <a:t>ÖZKAN AYTÜRE 2013</a:t>
            </a:r>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CDA7C5AA-90E7-4FCA-8647-56C864C8CBDF}" type="datetime1">
              <a:rPr lang="tr-TR" smtClean="0"/>
              <a:pPr/>
              <a:t>30.11.2016</a:t>
            </a:fld>
            <a:endParaRPr lang="tr-TR"/>
          </a:p>
        </p:txBody>
      </p:sp>
      <p:sp>
        <p:nvSpPr>
          <p:cNvPr id="5" name="4 Altbilgi Yer Tutucusu"/>
          <p:cNvSpPr>
            <a:spLocks noGrp="1"/>
          </p:cNvSpPr>
          <p:nvPr>
            <p:ph type="ftr" sz="quarter" idx="11"/>
          </p:nvPr>
        </p:nvSpPr>
        <p:spPr/>
        <p:txBody>
          <a:bodyPr/>
          <a:lstStyle>
            <a:extLst/>
          </a:lstStyle>
          <a:p>
            <a:r>
              <a:rPr lang="tr-TR" smtClean="0"/>
              <a:t>ÖZKAN AYTÜRE 2013</a:t>
            </a:r>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5246249-6877-4820-9516-22E667DE3FE6}" type="datetime1">
              <a:rPr lang="tr-TR" smtClean="0"/>
              <a:pPr/>
              <a:t>30.11.2016</a:t>
            </a:fld>
            <a:endParaRPr lang="tr-TR"/>
          </a:p>
        </p:txBody>
      </p:sp>
      <p:sp>
        <p:nvSpPr>
          <p:cNvPr id="6" name="5 Altbilgi Yer Tutucusu"/>
          <p:cNvSpPr>
            <a:spLocks noGrp="1"/>
          </p:cNvSpPr>
          <p:nvPr>
            <p:ph type="ftr" sz="quarter" idx="11"/>
          </p:nvPr>
        </p:nvSpPr>
        <p:spPr/>
        <p:txBody>
          <a:bodyPr/>
          <a:lstStyle>
            <a:extLst/>
          </a:lstStyle>
          <a:p>
            <a:r>
              <a:rPr lang="tr-TR" smtClean="0"/>
              <a:t>ÖZKAN AYTÜRE 2013</a:t>
            </a:r>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14C4FE04-CEE1-4A49-811D-9CC917AF7CD8}" type="datetime1">
              <a:rPr lang="tr-TR" smtClean="0"/>
              <a:pPr/>
              <a:t>30.11.2016</a:t>
            </a:fld>
            <a:endParaRPr lang="tr-TR"/>
          </a:p>
        </p:txBody>
      </p:sp>
      <p:sp>
        <p:nvSpPr>
          <p:cNvPr id="8" name="7 Altbilgi Yer Tutucusu"/>
          <p:cNvSpPr>
            <a:spLocks noGrp="1"/>
          </p:cNvSpPr>
          <p:nvPr>
            <p:ph type="ftr" sz="quarter" idx="11"/>
          </p:nvPr>
        </p:nvSpPr>
        <p:spPr/>
        <p:txBody>
          <a:bodyPr/>
          <a:lstStyle>
            <a:extLst/>
          </a:lstStyle>
          <a:p>
            <a:r>
              <a:rPr lang="tr-TR" smtClean="0"/>
              <a:t>ÖZKAN AYTÜRE 2013</a:t>
            </a:r>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7F9ED28-3FBA-4DCD-BB8A-492BB9157398}" type="datetime1">
              <a:rPr lang="tr-TR" smtClean="0"/>
              <a:pPr/>
              <a:t>30.11.2016</a:t>
            </a:fld>
            <a:endParaRPr lang="tr-TR"/>
          </a:p>
        </p:txBody>
      </p:sp>
      <p:sp>
        <p:nvSpPr>
          <p:cNvPr id="4" name="3 Altbilgi Yer Tutucusu"/>
          <p:cNvSpPr>
            <a:spLocks noGrp="1"/>
          </p:cNvSpPr>
          <p:nvPr>
            <p:ph type="ftr" sz="quarter" idx="11"/>
          </p:nvPr>
        </p:nvSpPr>
        <p:spPr/>
        <p:txBody>
          <a:bodyPr/>
          <a:lstStyle>
            <a:extLst/>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2F6B32A5-4AAF-436D-8A01-9B002BADEE76}" type="datetime1">
              <a:rPr lang="tr-TR" smtClean="0"/>
              <a:pPr/>
              <a:t>30.11.2016</a:t>
            </a:fld>
            <a:endParaRPr lang="tr-TR"/>
          </a:p>
        </p:txBody>
      </p:sp>
      <p:sp>
        <p:nvSpPr>
          <p:cNvPr id="3" name="2 Altbilgi Yer Tutucusu"/>
          <p:cNvSpPr>
            <a:spLocks noGrp="1"/>
          </p:cNvSpPr>
          <p:nvPr>
            <p:ph type="ftr" sz="quarter" idx="11"/>
          </p:nvPr>
        </p:nvSpPr>
        <p:spPr/>
        <p:txBody>
          <a:bodyPr/>
          <a:lstStyle>
            <a:extLst/>
          </a:lstStyle>
          <a:p>
            <a:r>
              <a:rPr lang="tr-TR" smtClean="0"/>
              <a:t>ÖZKAN AYTÜRE 2013</a:t>
            </a:r>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2C8C497-7CF2-442D-9D9E-6D687DEC16DF}" type="datetime1">
              <a:rPr lang="tr-TR" smtClean="0"/>
              <a:pPr/>
              <a:t>30.11.2016</a:t>
            </a:fld>
            <a:endParaRPr lang="tr-TR"/>
          </a:p>
        </p:txBody>
      </p:sp>
      <p:sp>
        <p:nvSpPr>
          <p:cNvPr id="6" name="5 Altbilgi Yer Tutucusu"/>
          <p:cNvSpPr>
            <a:spLocks noGrp="1"/>
          </p:cNvSpPr>
          <p:nvPr>
            <p:ph type="ftr" sz="quarter" idx="11"/>
          </p:nvPr>
        </p:nvSpPr>
        <p:spPr/>
        <p:txBody>
          <a:bodyPr/>
          <a:lstStyle>
            <a:extLst/>
          </a:lstStyle>
          <a:p>
            <a:r>
              <a:rPr lang="tr-TR" smtClean="0"/>
              <a:t>ÖZKAN AYTÜRE 2013</a:t>
            </a:r>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7DF342A8-D40D-46BC-94F1-EBA048F6B95C}" type="datetime1">
              <a:rPr lang="tr-TR" smtClean="0"/>
              <a:pPr/>
              <a:t>30.11.2016</a:t>
            </a:fld>
            <a:endParaRPr lang="tr-TR"/>
          </a:p>
        </p:txBody>
      </p:sp>
      <p:sp>
        <p:nvSpPr>
          <p:cNvPr id="6" name="5 Altbilgi Yer Tutucusu"/>
          <p:cNvSpPr>
            <a:spLocks noGrp="1"/>
          </p:cNvSpPr>
          <p:nvPr>
            <p:ph type="ftr" sz="quarter" idx="11"/>
          </p:nvPr>
        </p:nvSpPr>
        <p:spPr/>
        <p:txBody>
          <a:bodyPr/>
          <a:lstStyle>
            <a:extLst/>
          </a:lstStyle>
          <a:p>
            <a:r>
              <a:rPr lang="tr-TR" smtClean="0"/>
              <a:t>ÖZKAN AYTÜRE 2013</a:t>
            </a:r>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E8210D4-BA5D-4F70-89FC-B5DC3A21DF4E}" type="datetime1">
              <a:rPr lang="tr-TR" smtClean="0"/>
              <a:pPr/>
              <a:t>30.11.2016</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ÖZKAN AYTÜRE 2013</a:t>
            </a:r>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6.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4.jpeg"/><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7704" y="0"/>
            <a:ext cx="7715304" cy="1472184"/>
          </a:xfrm>
        </p:spPr>
        <p:txBody>
          <a:bodyPr/>
          <a:lstStyle/>
          <a:p>
            <a:r>
              <a:rPr lang="tr-TR" dirty="0" smtClean="0"/>
              <a:t>    ERGEN İLETİŞİMİ</a:t>
            </a:r>
            <a:r>
              <a:rPr lang="tr-TR" b="1" dirty="0" smtClean="0"/>
              <a:t>	</a:t>
            </a:r>
            <a:r>
              <a:rPr lang="tr-TR" dirty="0" smtClean="0"/>
              <a:t>	</a:t>
            </a:r>
            <a:endParaRPr lang="tr-TR" dirty="0"/>
          </a:p>
        </p:txBody>
      </p:sp>
      <p:sp>
        <p:nvSpPr>
          <p:cNvPr id="3" name="2 Alt Başlık"/>
          <p:cNvSpPr>
            <a:spLocks noGrp="1"/>
          </p:cNvSpPr>
          <p:nvPr>
            <p:ph type="subTitle" idx="1"/>
          </p:nvPr>
        </p:nvSpPr>
        <p:spPr>
          <a:xfrm>
            <a:off x="1285852" y="2428868"/>
            <a:ext cx="7406640" cy="4214842"/>
          </a:xfrm>
        </p:spPr>
        <p:txBody>
          <a:bodyPr>
            <a:normAutofit/>
          </a:bodyPr>
          <a:lstStyle/>
          <a:p>
            <a:pPr algn="ctr"/>
            <a:endParaRPr lang="tr-TR" b="1" dirty="0" smtClean="0"/>
          </a:p>
          <a:p>
            <a:pPr algn="ctr"/>
            <a:r>
              <a:rPr lang="tr-TR" b="1" dirty="0" smtClean="0">
                <a:solidFill>
                  <a:schemeClr val="bg2">
                    <a:lumMod val="50000"/>
                  </a:schemeClr>
                </a:solidFill>
              </a:rPr>
              <a:t>HAZIRLAYAN: BURAK BALCI</a:t>
            </a:r>
          </a:p>
          <a:p>
            <a:pPr algn="ctr"/>
            <a:endParaRPr lang="tr-TR" b="1" dirty="0" smtClean="0"/>
          </a:p>
          <a:p>
            <a:pPr algn="ctr"/>
            <a:endParaRPr lang="tr-TR" b="1" dirty="0" smtClean="0"/>
          </a:p>
          <a:p>
            <a:pPr algn="ctr"/>
            <a:r>
              <a:rPr lang="tr-TR" dirty="0" smtClean="0"/>
              <a:t>BOLLUCA  MESLEKİ VE TEKNİK ANADOLU LİSESİ</a:t>
            </a:r>
          </a:p>
          <a:p>
            <a:pPr algn="ctr"/>
            <a:r>
              <a:rPr lang="tr-TR" dirty="0" smtClean="0"/>
              <a:t>REHBER ÖĞRETMENİ</a:t>
            </a:r>
          </a:p>
          <a:p>
            <a:pPr algn="ctr"/>
            <a:endParaRPr lang="tr-TR" dirty="0" smtClean="0"/>
          </a:p>
          <a:p>
            <a:pPr algn="ctr"/>
            <a:endParaRPr lang="tr-TR" dirty="0" smtClean="0"/>
          </a:p>
          <a:p>
            <a:r>
              <a:rPr lang="tr-TR" sz="900" dirty="0" smtClean="0">
                <a:solidFill>
                  <a:schemeClr val="tx1"/>
                </a:solidFill>
              </a:rPr>
              <a:t>.</a:t>
            </a:r>
            <a:endParaRPr lang="tr-TR" sz="2000"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5" name="4 Altbilgi Yer Tutucusu"/>
          <p:cNvSpPr>
            <a:spLocks noGrp="1"/>
          </p:cNvSpPr>
          <p:nvPr>
            <p:ph type="ftr" sz="quarter" idx="11"/>
          </p:nvPr>
        </p:nvSpPr>
        <p:spPr>
          <a:xfrm>
            <a:off x="4643438" y="6381750"/>
            <a:ext cx="2895600" cy="476250"/>
          </a:xfrm>
        </p:spPr>
        <p:txBody>
          <a:bodyPr/>
          <a:lstStyle/>
          <a:p>
            <a:r>
              <a:rPr lang="tr-TR" dirty="0" smtClean="0"/>
              <a:t>ÖZKAN AYTÜRE 2013</a:t>
            </a:r>
            <a:endParaRPr lang="tr-TR" dirty="0"/>
          </a:p>
        </p:txBody>
      </p:sp>
      <p:sp>
        <p:nvSpPr>
          <p:cNvPr id="30724" name="AutoShape 4" descr="data:image/jpeg;base64,/9j/4AAQSkZJRgABAQAAAQABAAD/2wCEAAkGBhMSERUUExQUFBQVFxUYFRcVGBcYFxgYFRgXFxUVGhsXGyYeFxojHRQXHy8gIycpLCwsFR4xNTAqNSYrLCkBCQoKDgwOGg8PGCkcHBwsKSksKSkpKSksKSwpKSksKSkpKSkpKSkpKSkpKSkpKSkpKSksLCwsKSksLCksLCksLP/AABEIAOEA4QMBIgACEQEDEQH/xAAcAAABBQEBAQAAAAAAAAAAAAAGAgMEBQcAAQj/xABGEAACAAMEBgcFBQcCBQUAAAABAgADEQQSITEFBkFRYXEHEyKBkaGxFDLB0fAjQlJichUkM4KS4fGislNjc9LiFiVDo8L/xAAYAQADAQEAAAAAAAAAAAAAAAABAgMABP/EACERAAICAwADAQADAAAAAAAAAAABAhESITEDQVEyE2GB/9oADAMBAAIRAxEAPwAuJNYclXq9msddhaJ9Vjvb0cSJdntRHvVHGkWSTKioavA5xWrO3nyrCknjYPQRFqy0ZFxKh0S4rFncfOFra1G34wmJTJFisobhCioGweEQBpcbjDbaQrtMLhIOSLdKcIdWkU/X4ZmEC1gbIygwKRedcN8LDgxTJpGmyHBpQwHBjZIto6Kk6RJ4R77fC4M1lrHVip/aBjz2474ODNaLUuIQZwira1neY8SdjmfKNgzZFmZ4jwzBEVXPHwhZZuPlAoNjteEII3wirfREeXjuHjGRhL8BDDSmO4RIvtu849qd0NYKIBsLnbDUzR5GZieznj4w2zn6MMpMDRVtYzxhs2BvoRaGeRDb2s7gIfJi0iv/AGe30I6JntjcPGOjZM1IgCUK7YWLON4jhNMKEzhFHZHQoWPkY4WVt3nC0m8IWJw3HzEC2HRHMht0eBDuMTAw30+uUKCnYR5fKNZqRDHKPQIniXWFeyLx84XIbFkGFXImCyLvPeI8Nk3GvONmg4sYlgbYeEtd/r8ojtapQNC6V/UvziXLl1xAFPrfC5J8DTPEkDf5RKSwcfKGhNYZLHhtbbYV2xrJB0cN8efs8Dj3xGNsMJM8n7xgKMjZImCwjdHj2NQMxEFpjbz4w2yn6MHFgyJTXR94R4LUo2k90RTLO6EUhsULbJUy2DYPGG2tr78IZqNwha2j8o84OK9GyZ4JzscCTDy2V9pMJS2U+6O4mH/2juHpAd/Aqvp7Lsh4mFLZOcJ9uJ3eMeibXd4wmx9CmkiI72UfVYeLrtIHfCGtCfiEDYRn2RY8h32pN4j2NbNoqw0PCaeEe3RCwBui1kKPFI/CO4wscvOPKcBHt0cIxqFdSNx8RHdSOMdHd8Y2hYlDe3dClcD7zQ3TnHlyBQciR1/5jAf0r6Qmy9GzGkvda/LVyMDcYkGh4m6MIKgkUmuugDbLFNkL77AGX+tCCoO4YU74DWtGuz5rFtdTUOwJzNT5741roa1xtM6abK9x5ay3e81b4IIpjXEEtSkZDapLI7IwoykqRuKmhHiI0/oM0KxnTbT91EMoY43nKtlTEUB74hHoyZtoDf4rHt3fWGBCr53xegWLuDcfrujuo3CEdaYV1x3DwhaYbQl7MKGpA2muQpjGOa59L0zrGlWMhURv4ubMQcQAcAvjB10l6beTYJpXshqKxGdGwKrx47BWPnOc1Ym23obnDeOjLX1tIB5c66J8sBgV7IdDQE0yvA08YO+p41jCehWyTDpC+qm4kuZ1h2C8AFB3kkYDgY3QEbvOKxYnDmk8IbaVTZD4YcY6o3+UNYHREKDcYQU4RLKjfHl3iI2QKIl0x4VP1WJTp+bzMNmTxg2jURitcyIXfHDzhfU8RDfUxtB2K60bx4H5R0J6mOja+mtlj1S7o9EleMIlzA3ukNyIPpC2amZA50ES/wBLa+HdQvGFdSu+GhbE/Gn9Q+cLFqXK8td14fExrf0DSFCzj8Ud7OPxCI9v0xJkKGnTZctTkXYAHlviRZrWsxb0tldDkykMuHEVxgW/oKR6LNxELFlG8QsE8YUtY2TNSG/ZOIgK1t17lyFKWdw84GhYrVFpn73vE5YYZwN6961TJ095auyyZbFAqml8r7zNTPEGg3CA1UVhep9V5RaEfrOec/SQ1bZEubNeY/vOzMxFBixqaCuGJME+o+si2KZdw6lzWYMK1pQMDvG7jA6qreu3dlfPlCpjADIZgQcIp6Ezkb9o22yrQoaVMRwdxFeRGyJvspj56SZcN5SykY1U0IpyjYOjzWNrVIKzGLTZZxY5sjVuMeOFK8onJNbTLRknpoIzZzCHl0BJwAFSTgABiTXZEuh4wGdJumzKs4kqaNOre/6a59zHDuMJFtso6QN9J2slnnWNpElusdyh7PurdapqTTHDZWMWayMGCmlScq/KCyYoI4GIiWNVNQMTFP4rJfyf0HfRJpiRZ1mWeYwQuysrNgGal0qTkNlK8Y1YSqx86BaQT6n65zrNOloXJkM6q6N2lAJoStfdIrsh3GloSMt7Nk6iO6iJVTCaxJs6FFEf2ePDIiSWhDLC5hxI5kR4bNxEPUHGElIORsRoWfiI4yB+IeELKwgpGyNQ31PER0LuR0a0ajKbHJnq1QrKa50A9Is/Y5pqSpPEivrBjLEwYtiNppTwGwQ6145AjvX0IidFbAb9hzWDNcGGytGPIbYYbQcw5IV/V86QfrLmHu4p/wBsJNnf8Va51dRnyWBRmz5n0/bJj2iZfYm6zKBWoF00oNkXvR3p61SbUqSHf7U3SgOBqK3qHs3sM48171P9jtbS1aqsomLWmAcnDDA0oRBT0R6miY5tTVPVNSWBlfp72f3a4cTC3uhVHZoVj0ppEAXxLxyv3V9KQQWDTBKFpplS2AOCzLwN3E0/zDA0Y2NSKHfU/wD7pFRp6w9XZ55vyxSU5pSh905drjDoz4ZHaJt4lt5dvXHzhModgfy+lYTLNR3HzxhVeyOY9BF0zlxPLMe2TuoPAV+MdOXFRx+EIsg9/m3pC399Rwb5RmwY6PbYv1yEFWoOlOptMt69luw+663yJB7oqdG6Fe0tMuEDqpbzDXaEAF0cTWIWj2utSuWXI4wqlaoo400z6QFN4gC6W7LKWzLNKr119UVtt3tFgaZjnvi61YtHtFlRzNao7LAKCAy5ZDcQe+M/6VtJgzkkK5fqxebACjvkOdAPGISePDojFSewHkPVcdhPhHt2LfWCzok4olSqJLSpzN1FBPeamKmOuD0c047EmOsNjZpqyjhMZgl0mlGYgCu7MQ5IkXnUHIkA8icYs9ZwsrSd+XW6XlTFJwNezXLiITyeTHg/j8al02vRVqZZMtZpBmBFDlakEgUJB2w82kF3N/SYrLPaGAN5kYg4Z+e0GFtOmMMGUHkxpywiJagT6U9epllSXLkG68ypLYVABpSmcZdoHpAtNntHX9c7AkX0ZiyuCakEHLnsgr6b7GxMiZSgCOrb/ewJ3VrGWyx2T4+YiN7Hfw+pLLrLJmS1mJUq6hgQNh7/AKoY9Onk3N4D5wP6qqJVjs8stLUrKUMCQTeIvMDsrViIsmYFq1lkZ/dGPfFiZLOsKbm8B4Zw2dY5f4X/AKR84rLVexuS7OQdhYCvlgYjzZk+lFlyVNMyynHllGoxdf8AqSXuf+kfOOgY9nt34rP/APX/ANsdBoxOk2BlOCrzvOT/AKokSpLLtegrm7HPPAxbXBHhlwdAItml4YkDHaKxSax63pZiZcsJMm4E1HZWuNDtY45bIIZgugthQAk8gK/CMTmzyxZiaszknbiTX6rA0FitITzPmmZNIZztIXuA3ARYaL1hmyRdW4yDJXUEDHGl01FYq1b6/wACFTNm8/W6sG0Ls0jVDTku1OUaUqTKFgVLXWApUYnMZxN17saS7FOcULEKuQJoSBnT0jOdX9JGz2iXMrirY8jUNxyJg/6SLeBYGU0rMdAlBnje8KAwa2FvRlCPQoN9V7iPnWJDbPrdHaLnBZ4auKS5rDmVZR/ujnOUMiLEWZsG5tCiPtAdwJ8/7xHkNg3M/CFh+1zU+sM1sVPSD/ovsImz5qsWA6s1umhzB86xW6+6t+x2oXK9XMFUr4FeYPkRFv0Qmlqm49ppWA5MPOC7pD0GbTZGIHblfaLswFLwrxHmIi9PRdK0B/RvbwJsyTMZ1W40xbrsuKYtl+WvhFPqnoU6Q0iWckorGbMqSa0PYWudSaDkDFPZLUyOrqSCKg76MCpHg0af0a6M6myCYQL08lyRndBKouPAE98LKOyiaSADXRAtutCjY59BFATF5r5OVbfPF4ntAkkbWUErnsygd9pXf9eEXi9dIyT+D/WUiVrTbnnCzTWGJlFSwAFWlzCCcOBXxita1Lv+vCLTrRO0caChs0+8d/V2hQteV9BCeRpobxXka1oC3TJ9lkTRdq6KTWuBAoeZqIe0hrEtmW9aJsqXnQEjtU2KM2OWUU+ojN7BIxAwff8A8R4znpbZxbaMagSkK7hWtQN2MKlY7Y50oa8paQJco1UipJFDiQfqsAVnmXCrKaEEFeakEHxAiM4JhwVNDEEtjt2bLqp0hyJ8oS7WUScD75ACPtqaLRW2Uy24QYynkMCRkOGFN4ORHGPnOWSMcY1Pom0lNeTNlk3padWUBJqC968o/L2R5x1OC9EVL0w4lrLYlVIvCleyTSowBIwrCiqVoKE0rQCvkBhvjr5x454nHyhl1rUUWhz2ekJQ491J/L4f+MdEf2cfTN846BsxMS1ClKEd3yh5bQN8VofjCxMhMhsR7S8+lnnGuUqZ/tMYmrYtxp448BsjZpqB1ZGHZYEECowIocoyrSOjRInz1yAmEJ+kgMu+uBOMNdiSVFexFf8AHzh1Biu6uO7HbnCRL4+fyEeo9DjiMMeO3ZGkKhi22sSnKsWDDNaGo7qAecaZPlS7fodX6wVly79V7VHlqaowzBphTjHStVLPbbFJE8HrAlEmJS+FqQuJHaFAMDhygI05qtbdFpMmSZ16Q4uTCvZJD4AOjYVxpUV2wMmUxKrRM9BKnNVjMNFUUFLhxZif5boUD7xJ3Q4TgO/4RVaGndmZXhTwMWCzQVGI/wAiHjLWyM1UqR5Zxiw4t6R67dpTzhEq0KHNWGNNu/CEzLSppQ1IIOEPmrJpaC3UrSZlWuSwNKtdPJ41HWXRbWuQZPXPLBIJIAIIGxgaYd8Y/qfMD2yzjZ1ssVPCvyjcxZvzL4/OJuW9F4rRlOvOqsuxWSWZbuZhe67GnaF0nAAdmlB4wTaka13tFX2UXrKjoWON7qlDKcOBUd0K6QtUp9qRDJdWuBqyiwF6v3gThWmGcUmktWZtg0POWrMZnVGaLyFZdSA92mNMFXbnC2VpJGZ221M7FmNWJJJ5wxHNWEOV+9WmIwzrQ3fOnhAFbFCL7VMX2nySQBNs81TXKqUmIfFPOByWTgTw8oflTGAa6SKqa0/DtEa9AXTYej6Y7WCURTAzF416wn47oyvXa2pNt09lNVvUr2hioCtQHIVBFIsdF6b0itjEqQkwSS7DrJaXmLPQlQ1KjLYNpidq/wBGFomzBMtX2cuoZgxJmPjUg092u8nblFoAm9me3MTUUocqiHLuGAiw1p0asi1z5QGCTGC8FzXyMVQPEwUkK2ezrSRuGeXpBd0c6eny5rS5Mnrr4S/2roQIaXq7gCfGA6c2G2DLorl3raAWoOrmYUBrhlXNeY3RlozNeaYRu7zCWm8o79mS93r848fR43Dz+cIN088I6E+wLuHn849gmobdiMhXmafOFyWJAvAA7QGr54VhANM8IWHByIiBahfWgZmnOsAuvNPaB+ha88aZg7DBydlDTlTwxEZvrbaCbVMxOBAHJQB8IKdCSVlVXj9f0w2KfPEfKIjzm60C8aEHCp3r/eHQ5o2Jy3wXInRsmgZn7tJx+4u7IYDKJlpsyzUZJih0YUIOR/vxEVmrx/dJHGWhyG7PnE7rrgqxJxywHrAK0ZfrnoGTZZwSSCqugYqTWhqRgTjTDbA1dpBp0mA+0yz+KUKdzNX1gMcwCUu2OaO0YZxmkf8AxSmmn+VkHoxjwS8KQX6laLpYrZOI/iS3lrhsVSW5Y+kCFcYxqL/UlL1us43Pe/pVm+EbWHMYz0frW3yuAc/6G+ca6szn5Qw6RJ60wLdJM2thI/5kvyr8oIet4GBPpKtgFlVdrOPBQanzEYNGRtnDZsrTAxGUtQ7f1Kg83ELmmL/VyQvsekHalBKloP1GZeHmogC0Dhyg/wCifRqO9od1DAKiCoBHbJJwI3JSACsaj0UilmmnfN9EX5wTLYcSLIktQsu6qgUCgXQK4nLiY8ZTuHd/mEFoSXg5UNijCukm1g6Qn3RkQG/UqhW81gU9oPDzi513llbfaVY1PWvTkxvDyMUJEPkyTQ57SeEH3RFZS1qMw5SkbAbS5CAeZPdGeVjU+hpRdtB2/ZDu7ZgNhq9Gn+0jdCfaRDDDnDbV3xskNiyT7QI9iHU746NkjUzwHiY9Citdu+gy3QkHHZCxEi5yVriO8f3MZfpiffnud7MfEmNQeeFBYmgUVPACpPpGP2u0Vc8RWATnois32o5N6Q6zgZkD6/tDcmSSWfYAAebVp/tMevLDMKgGMuEjYNVptbHINQRcHkSKRbBoqNWbF1NllJSnZrSmV4lqecT1tIxqCtPxUFeIoYJYC+lGlZG+j+GHxgCMG/SbPBmSlGyWx8W/tAfo6VfmKu8gDvNIDIyVs2LQujVSxJJJoOqKtzcG95tGOzZNCQcSppzphWN0BGRxGW/1jF9NAe0TguA6x6cBeMEo0E/RfZqz5j/gl073I+C+caLNegqAzHctK+ZEAHRnNVTOqQCQnfnBsdLSgbpdQdxI+cYKWiTfwrjy7NYzLX7TTzJ7Srx6taLdw95cS3Op8o0e02sJLaZsVS3gCYxK32suxJzJJJ5xrNwgukEmjJX/ALTacPenJjhSku5hntLQNmCzTEsytG2WV7pm3prDfeIKmu4AiFbMkBpEav0bG7Yuc2Ycv0j4RlRXGNb1Ds/7in5mmEcr1AceUMKuhDLtYat2ppnVSP8AdSPWmY5RFtM7q1qasMBkMOJIUUEeyrQudRTPu51MaxzA9cJl+3Wlv+dM8jT4RTEcIP8AXrVKVKQz0nGazzjfHYNDMvNmp2Uyptih0Jq8bZNWQrBCQxvMCR2RU4DbBzJ4sGxGs9ENhVbPNnVN53uU2AIAa8TVvKM6tWi7jvLb3kZlJ4qSCeGUa/qFo4SLDLCsWEz7XEDAuBVcM6XY2SaGjFphEW/NDfa3iEMgxwNYQErvHIiAVHqtw8RHQ11Y/N/UI6MYXe5QqsNGOqRsr5QphjTj0s83P3DT5RkU0MNuNDiduJrGmzHdWe7KFKkCrMzMMK4NhxzypAd0gSmIluZZQLVKGtNhGJzJx8I1iTVkWxuRZZgIqHdCG3FL23dQwzYEBdQ2CkgMcyBUXoKdWut9iSWJPWArgOsug3iSag5UvQKan3vagSC/Vh2KZ1IF0CjGhxO2MpCuOzXpdvAUm+jBa1I2AZYAmpjkthf3CGWtDhhhupWpga/9Q5CbJMu9UEFBThViALx3ZYw2NIEm8JbKFwH2WA25o2Z4QuQ9FRr/AGi9aRwRRt4nbzip0AP3iX+peG0Q7rG96ZWpPYXE3q4VGN8A7Ic1RQm1KQASoLUJoDQb4ayfs1NLYHwUkhhgwPoRtjH7Y1ZjnezesaZarcyk4OqAKb6CWVYk0u096gricIzCccYFjTDXo1BrOxpglfEwbGYa5Z8RU8IDejyz/ZTGxxdRgaZLUj/UILWQEdpcAa1alRxB2Qxlwo9cpt2zEnAuQox2YkjiMBGWvnB50h25T1SKagBmJrXM3RlyMAZaABntnlXmVR94hf6jT4wUa9WMSTJlK7uFV6F2vEdoCgOxcMoqtVLEJtrlKa3Q15qbkBb4CLPpJnfvKj8MtfMsfhAY0VoFFPxjTtF2ibLsslZCLNuooYGZ1ZBOJzBGZ+UZto+zl5iJ+JlHiQPjGyNZ0JwQdmma1OBFCDygoyQ7JtIdbxQqaUIYYg7aHaOMJW1KCRXGnd45V4QlZqhiBsxPfnxhqfYkc50NKYEePnBGQIdJ7IslAKFnm1JrsRdww+8NkQOjGy3pk18KqFUV2BqliAM/dAhzpJsFyXJpkGcVoBUsK8zlHvRrJISc+RJRVwBxFSTs3jaIT2Bog9JWiOqnLOXKcO1+tcCe8U84u+jnShezGXiWktQYgdh6keBDCGdfpImSbq33eSQ5IDXbpqGzqNoOcU/Rw5E+YFYLWXXEkVAYbq7zBXQs0iVbA2R8jXzAhxn4RFe1CvvEcQAf8eEek1AIY89nOghjIeujhHQ1jv8AL+8dGsI2LRXIMM/u078c4i2i1OvuFSd8xwo44AVwh4zmNag4UyNOY7UJ6zeFJ8qcjnCsx7Z7SXBV3BcGpuX1UAHAV25bMDtgG180urBpCA9mYpbOlLpp39rODO2T2uXnuhACxqQVAGVRTGAhdE+3WhpgWklSBh2QQuxfraIKViSl6C7VOxNLssouxoFZruYIJvCvLZ3xm+h9IS0nO8xL6MTQVu0q1Q1e6CvWCtnl0VmQzQQspDRVAwLNQds5DxiXqzqTLlATJgvTDiA1CqVyw2tx2Rq0C90iVoSYlovNJSastboq7NdJNb3OlMOcW7aFRiCCBTICue8gGh76xNU/WykJnTgqlmNFAqScgBC0UM31sRltMy815uzUjAe7VRjlhE/UawTL5nKoYDDEnGuYFOG/dFTrlpZLRNBk1oBRiRS8R7ppngCRjF/qPbb0kysVMvtEjEEMaUpsMFpolFpyDI2kUPYeuIOBpj34iMitANSK4gkV5YRo62+qMbzqgFb10qRStSQOWyAfWzSEmbdEmpYFi7lbta0oN7b8YVDTaL3UrTEuzpMvzKA4jAGpAyzw5iDqw22+ivQi8oYVzAYVxgA1K0BKnJ1swhmRitxh2RgCDxPODmWwBqCdmAOEMwxegJ18tAe0bQyrdIYUwBN1hvBqceEB8GfSLarzS0pSilr1McTS7XYMK05QEBaZk134QRJdDfo+s6r1k5zStJaHHgXxy/CIY6SJI66U4JIaWRXih+TQUarWmX7Ogkt2FFCtAGDZm9jiSa45RQdJK3pcphmGceIB+BgeynoEtGz7kxGqQAwqQaUAzx2YCNQS3rMXFmyFD+IHZWta0wJjHUlnacPrGDnQenbP1SX5iK+ZVt4AH3cMhUQWqBGQaq94YsLpGVCPjWIOkJplU6lA5JpdUcRU1JwAEeWG3rNBMoKQDQmp5jBolWpb6MpJUMKVU0PcdhgMIKdIDM1jll0KETFpWtMVIwMP6kWgS7LLGIDX3Y0NKkmmOWS5wOa56LnoQzzGmy8KNU4U2MNmeeUXmq2kx7LKTqy4HZYjq2umpreViDTI4QK9msvjapU2qXr+B/FS62YDVocCcjAHqmTJtkxEKEgOqlzQGjgbczhlBjOZQfs5ctnBwUAKwrgcKYZYmtMIBNYpD2e1B7pQtV1pVhU1yNMc8uMZbZnw0tHmNQMZJ37MtwqYQ6Mg7JJH5mJAxwpUxWWC3MZaszyqsFukigFRleJAOeVdkS5l4reBJOVBQd9d3KGMiV7Zy8/lHRE+0/L/AF/+MdGCPoM61zwG6vwjy0W5JQvMyqN5wry2kxRawadWV2AL74gi8QoHG7jWAmZOJzJNMqktTbQVxpDqFk5ToIdI6VmW6YspKqlcBwGbvyzpsi/dpNhs90Gt0GgqLzsdvedu4QL6P/dV698GYESk2mubHcuzvintNreY5eYasxxrs3AbhDVbr0TcsVfsvdC37Var8zEL2qbABS6o4Qdi0EbKnhAvqfowy1Mx6AuBdGOC514VNPCCCbNmfdA7zQQkujwVIliY26g4iKPXa23bNdrQuwFN4GLd2UT7HPZ6m7WhINCCKiAfW7SPWT2A92X2R6sfH0jR2GcqRTnONE1OsqSrOr5NMxY76EhQIzYOdgwjTtFgrJli4RdRQSwxqBU0B5mD5Hon4lsb1zt4FmIqauyrnsGJ8hGfZwS67Wlj1SmlKM22uJAxryNIGL0aK0afTRNSJASzBq1vsTTYLvZoIIi3KBfVK2L7Mi3hUl6UzpWvdF0xU51PeaeUTfS0eIode7CWWXMFKKSrfzYr5iAgrGl6Sst+S0sIxF2gJO2mB3tkIzQg7R57tkUiSn0stBaZMiaCD2WwcY0I392cFms1iaZZWN4PdKuMMwNoplgTAATSDTVLSHWSjLIvFMMTTsNXxoaiA17HjK9AWeUWOgNGSJr3JoN7NSCRWgxQ48MO+Iul7GZc10GQY3SMezmPIiIku0MpDAkFSCCOEUq0T4alY7N1d1JalZaDsqGoKk1yzatTt2RJmEnArXjgfQwMaG049pqSAtMDRh4kE4Y8IufagpoWDVGSkk3t1SaeMQLomugKlWBcEUIO3gcYDrn7PtIZbxkTMwaE8sa1Iz4gwUS2oSbz40NGYMBhjSnpWIOl9G9erLfOVVBAF1thBIr5nOCn6A1Y5aJzTh2XaWCRdapFVGJApQkGu8xC0tYkaWsqY1KCqMSQVbYTfapBxrjugb0NpZrNMKuvZrRwQCQcqg0rBv7TKnqDRJikYVUEecHFxAt6B/VrSqSw1nmgMQTcwDA/l3EnMQTGdUYVpQYZUygO1p0YgKzUQJjdYAgY5qeyaRM0FrctLk8hG2MciNx4wWrVoCdOggon4n8f7x7Hn7VT/iS/6ljoXY1mWz2ckk7SdtdprEnRapfvzPcTFhlXco4k/GIrNieZ9Y8LR0M5ok3SOk2nTC7cgNgGwCO0NYWnTkTGhNW/SMTXwiIpg11S0f1aGYwN5xgNy/3zgN0hv0whlS6CmMdMtAWPL8eGcNtORiB0JkHSmnwkl2Wt4YAH8TZfPujOmJJxOO+CLXa23nRFpRQWIA2nInur4wMY0qaAcIrBas5vI7dE/RejjNnItCasK0ONBifIGNLRyopjwx+P+YB9SCTPJAwC0r+o09IPGVTmQISY/iVKwE1ttYe0YEEKqjA13k+sUqxL05OvWiYQai8QOQwiEGh60Tbtmk6u2c+zS8QuBOzaSYm3HVswy7cSGHLYe+KqxyHMuWFPZCqMCASaA448YtZMp1oDQD1MRZ0okEwA6z2Lq55P3Xqw517Q8fWDm9FPrLYOtkkjFk7Q4imI8vKDF0wTjYCGJeitItImq4JAHvU2qcxENmhs4b4rjZFOgz1r0Z1ssTkoWAqfzJia8xnAHMfEZHxg21R0uryzKY4rUreFKrtHdjhAnpWxFZppQKcVK1oVP0Y0daDLexOjQocFq3SantMKEZN2cTThxjQbNblViTUqboW6DUua3l47NlMc4zhaCgqe+CzQyNaJV3rSroCowBoCMDiuWFM4E4+xoMJ/aRMvC6oFcLpDDk101U1jwyQqhVNBQigJ2jDHMeMR7KOokojFSaEXkAVa7/LOI5t4lAUR3StGZSWCnL3Sa0rtERZWyDrToQsOtlirAdsDaBk3EiKbQGmjJe6x+yY4ipAXZeFPODdJmG/y8QcoCNarKkuaLvZvipGytaYcDFYu1TJS1tBnPsyzFIPaVxz7xx4xn2ltGmRMKMKjYcqg5Gm+Jmh9YTKFxqmX5r+nhwiZp2fKeStx1YpiKZ0bOpw3CCk0zPaBq/z8vlHR3tA+qR0MJTEuce8xymEGYN4zO0RJ0bYjOe6pG8mooBvMM3QqLfVjRnWTLzYqmw7W2d0GqxAsMhJSBVp2duGNcyYk9YN48Yg3Z0KNEqtIamzlWrn7oNf05n0hp3N03aMd1frCBvWS3ssu6zAFzlUDAedICVugSlRQW61GY7NvPgNgiOH34whrSDheHOohvrgTgV51EdHo5Qt0BZZhs7GTVXv1zADXR7rbSMeEWlvnTbPZiZjhphwFMAGbdvoIhamu3VNRkK1w7WN7DPcKboga46UDTBLvCiZ4j3j8hh3xLrLXUSkZ6knfCpQqRziOJo3jxEOLMWvvDxEVZBM1RLNKAAC0oNkItKsuIYYA7MeAG7nEeRb5aovbBLAZY0qAYeOlEVVat68yoLvaN4mlOFMa8o5qO1HSbY2JYNTZ2QCN/u5jHdElJgOIxr5/WMcbUMqjxENC0KciMM8RhwjUGjPtLWbq5zrjQEkciTSIWfCDTWiwo8ozMAyDOuYGYMBLTRvHiI6IuyMo0xVmQKwbA0NaHb4RfaU0N+7rOE3rAAAFCkAKeJJJoYHeuG8eIgh1Ytqur2dmW64quI7x6eEF/QIHxkYmaK00bPNVx/MN67RES1S7jMjEVUkGpGyI7OD94eI84ILo06Rp6zzjQOCxyGFeVNsQnRnxQKZTXi6zFarVyCjLCkUmrVoQrcly5QnjHrHN4bqjGqnlBNiBQspO2mRPrSOaS2WTsr5WiUVwwLSmp9yZidtCHqGiHrVo1mlhyQ9zM0utdO8VpUHdvi6tEwDJAxNciNmWfPfDLSXat7qwKZFq055QU6A1ZnTuBtPnSHxMw/tE/TuiDIbEqUORyFdqxUrMUbR4iLJ2R2hy+PoR7CfaV3r4x0E1s0z5/GLbQObd3xjo6BLgIluuffChlHR0c51Mfs+cDesX8T+UesdHQ0ekZ8Klc4VL+MdHRdnOEegv4bc/lFNpH+K/6j8I6OiS/RWX4GVjtsdHRUignsPvD/pr8Imy8hHR0c53R4Q0zm8x/sESpOQ+tgjo6MMM6U/hTP0mBZ46OisCc+iDErRv8VOZ9I6Oh3wSJ7pX+M/P4CIYjo6GXBPZP0N/GHI/CCA5R0dHPLpaHD0/L1hh835x0dCBI+mv4J/UsDg2846Oi8OEX0THR0dD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0726" name="AutoShape 6" descr="data:image/jpeg;base64,/9j/4AAQSkZJRgABAQAAAQABAAD/2wCEAAkGBhMSERUUExQUFBQVFxUYFRcVGBcYFxgYFRgXFxUVGhsXGyYeFxojHRQXHy8gIycpLCwsFR4xNTAqNSYrLCkBCQoKDgwOGg8PGCkcHBwsKSksKSkpKSksKSwpKSksKSkpKSkpKSkpKSkpKSkpKSkpKSksLCwsKSksLCksLCksLP/AABEIAOEA4QMBIgACEQEDEQH/xAAcAAABBQEBAQAAAAAAAAAAAAAGAgMEBQcAAQj/xABGEAACAAMEBgcFBQcCBQUAAAABAgADEQQSITEFBkFRYXEHEyKBkaGxFDLB0fAjQlJichUkM4KS4fGislNjc9LiFiVDo8L/xAAYAQADAQEAAAAAAAAAAAAAAAABAgMABP/EACERAAICAwADAQADAAAAAAAAAAABAhESITEDQVEyE2GB/9oADAMBAAIRAxEAPwAuJNYclXq9msddhaJ9Vjvb0cSJdntRHvVHGkWSTKioavA5xWrO3nyrCknjYPQRFqy0ZFxKh0S4rFncfOFra1G34wmJTJFisobhCioGweEQBpcbjDbaQrtMLhIOSLdKcIdWkU/X4ZmEC1gbIygwKRedcN8LDgxTJpGmyHBpQwHBjZIto6Kk6RJ4R77fC4M1lrHVip/aBjz2474ODNaLUuIQZwira1neY8SdjmfKNgzZFmZ4jwzBEVXPHwhZZuPlAoNjteEII3wirfREeXjuHjGRhL8BDDSmO4RIvtu849qd0NYKIBsLnbDUzR5GZieznj4w2zn6MMpMDRVtYzxhs2BvoRaGeRDb2s7gIfJi0iv/AGe30I6JntjcPGOjZM1IgCUK7YWLON4jhNMKEzhFHZHQoWPkY4WVt3nC0m8IWJw3HzEC2HRHMht0eBDuMTAw30+uUKCnYR5fKNZqRDHKPQIniXWFeyLx84XIbFkGFXImCyLvPeI8Nk3GvONmg4sYlgbYeEtd/r8ojtapQNC6V/UvziXLl1xAFPrfC5J8DTPEkDf5RKSwcfKGhNYZLHhtbbYV2xrJB0cN8efs8Dj3xGNsMJM8n7xgKMjZImCwjdHj2NQMxEFpjbz4w2yn6MHFgyJTXR94R4LUo2k90RTLO6EUhsULbJUy2DYPGG2tr78IZqNwha2j8o84OK9GyZ4JzscCTDy2V9pMJS2U+6O4mH/2juHpAd/Aqvp7Lsh4mFLZOcJ9uJ3eMeibXd4wmx9CmkiI72UfVYeLrtIHfCGtCfiEDYRn2RY8h32pN4j2NbNoqw0PCaeEe3RCwBui1kKPFI/CO4wscvOPKcBHt0cIxqFdSNx8RHdSOMdHd8Y2hYlDe3dClcD7zQ3TnHlyBQciR1/5jAf0r6Qmy9GzGkvda/LVyMDcYkGh4m6MIKgkUmuugDbLFNkL77AGX+tCCoO4YU74DWtGuz5rFtdTUOwJzNT5741roa1xtM6abK9x5ay3e81b4IIpjXEEtSkZDapLI7IwoykqRuKmhHiI0/oM0KxnTbT91EMoY43nKtlTEUB74hHoyZtoDf4rHt3fWGBCr53xegWLuDcfrujuo3CEdaYV1x3DwhaYbQl7MKGpA2muQpjGOa59L0zrGlWMhURv4ubMQcQAcAvjB10l6beTYJpXshqKxGdGwKrx47BWPnOc1Ym23obnDeOjLX1tIB5c66J8sBgV7IdDQE0yvA08YO+p41jCehWyTDpC+qm4kuZ1h2C8AFB3kkYDgY3QEbvOKxYnDmk8IbaVTZD4YcY6o3+UNYHREKDcYQU4RLKjfHl3iI2QKIl0x4VP1WJTp+bzMNmTxg2jURitcyIXfHDzhfU8RDfUxtB2K60bx4H5R0J6mOja+mtlj1S7o9EleMIlzA3ukNyIPpC2amZA50ES/wBLa+HdQvGFdSu+GhbE/Gn9Q+cLFqXK8td14fExrf0DSFCzj8Ud7OPxCI9v0xJkKGnTZctTkXYAHlviRZrWsxb0tldDkykMuHEVxgW/oKR6LNxELFlG8QsE8YUtY2TNSG/ZOIgK1t17lyFKWdw84GhYrVFpn73vE5YYZwN6961TJ095auyyZbFAqml8r7zNTPEGg3CA1UVhep9V5RaEfrOec/SQ1bZEubNeY/vOzMxFBixqaCuGJME+o+si2KZdw6lzWYMK1pQMDvG7jA6qreu3dlfPlCpjADIZgQcIp6Ezkb9o22yrQoaVMRwdxFeRGyJvspj56SZcN5SykY1U0IpyjYOjzWNrVIKzGLTZZxY5sjVuMeOFK8onJNbTLRknpoIzZzCHl0BJwAFSTgABiTXZEuh4wGdJumzKs4kqaNOre/6a59zHDuMJFtso6QN9J2slnnWNpElusdyh7PurdapqTTHDZWMWayMGCmlScq/KCyYoI4GIiWNVNQMTFP4rJfyf0HfRJpiRZ1mWeYwQuysrNgGal0qTkNlK8Y1YSqx86BaQT6n65zrNOloXJkM6q6N2lAJoStfdIrsh3GloSMt7Nk6iO6iJVTCaxJs6FFEf2ePDIiSWhDLC5hxI5kR4bNxEPUHGElIORsRoWfiI4yB+IeELKwgpGyNQ31PER0LuR0a0ajKbHJnq1QrKa50A9Is/Y5pqSpPEivrBjLEwYtiNppTwGwQ6145AjvX0IidFbAb9hzWDNcGGytGPIbYYbQcw5IV/V86QfrLmHu4p/wBsJNnf8Va51dRnyWBRmz5n0/bJj2iZfYm6zKBWoF00oNkXvR3p61SbUqSHf7U3SgOBqK3qHs3sM48171P9jtbS1aqsomLWmAcnDDA0oRBT0R6miY5tTVPVNSWBlfp72f3a4cTC3uhVHZoVj0ppEAXxLxyv3V9KQQWDTBKFpplS2AOCzLwN3E0/zDA0Y2NSKHfU/wD7pFRp6w9XZ55vyxSU5pSh905drjDoz4ZHaJt4lt5dvXHzhModgfy+lYTLNR3HzxhVeyOY9BF0zlxPLMe2TuoPAV+MdOXFRx+EIsg9/m3pC399Rwb5RmwY6PbYv1yEFWoOlOptMt69luw+663yJB7oqdG6Fe0tMuEDqpbzDXaEAF0cTWIWj2utSuWXI4wqlaoo400z6QFN4gC6W7LKWzLNKr119UVtt3tFgaZjnvi61YtHtFlRzNao7LAKCAy5ZDcQe+M/6VtJgzkkK5fqxebACjvkOdAPGISePDojFSewHkPVcdhPhHt2LfWCzok4olSqJLSpzN1FBPeamKmOuD0c047EmOsNjZpqyjhMZgl0mlGYgCu7MQ5IkXnUHIkA8icYs9ZwsrSd+XW6XlTFJwNezXLiITyeTHg/j8al02vRVqZZMtZpBmBFDlakEgUJB2w82kF3N/SYrLPaGAN5kYg4Z+e0GFtOmMMGUHkxpywiJagT6U9epllSXLkG68ypLYVABpSmcZdoHpAtNntHX9c7AkX0ZiyuCakEHLnsgr6b7GxMiZSgCOrb/ewJ3VrGWyx2T4+YiN7Hfw+pLLrLJmS1mJUq6hgQNh7/AKoY9Onk3N4D5wP6qqJVjs8stLUrKUMCQTeIvMDsrViIsmYFq1lkZ/dGPfFiZLOsKbm8B4Zw2dY5f4X/AKR84rLVexuS7OQdhYCvlgYjzZk+lFlyVNMyynHllGoxdf8AqSXuf+kfOOgY9nt34rP/APX/ANsdBoxOk2BlOCrzvOT/AKokSpLLtegrm7HPPAxbXBHhlwdAItml4YkDHaKxSax63pZiZcsJMm4E1HZWuNDtY45bIIZgugthQAk8gK/CMTmzyxZiaszknbiTX6rA0FitITzPmmZNIZztIXuA3ARYaL1hmyRdW4yDJXUEDHGl01FYq1b6/wACFTNm8/W6sG0Ls0jVDTku1OUaUqTKFgVLXWApUYnMZxN17saS7FOcULEKuQJoSBnT0jOdX9JGz2iXMrirY8jUNxyJg/6SLeBYGU0rMdAlBnje8KAwa2FvRlCPQoN9V7iPnWJDbPrdHaLnBZ4auKS5rDmVZR/ujnOUMiLEWZsG5tCiPtAdwJ8/7xHkNg3M/CFh+1zU+sM1sVPSD/ovsImz5qsWA6s1umhzB86xW6+6t+x2oXK9XMFUr4FeYPkRFv0Qmlqm49ppWA5MPOC7pD0GbTZGIHblfaLswFLwrxHmIi9PRdK0B/RvbwJsyTMZ1W40xbrsuKYtl+WvhFPqnoU6Q0iWckorGbMqSa0PYWudSaDkDFPZLUyOrqSCKg76MCpHg0af0a6M6myCYQL08lyRndBKouPAE98LKOyiaSADXRAtutCjY59BFATF5r5OVbfPF4ntAkkbWUErnsygd9pXf9eEXi9dIyT+D/WUiVrTbnnCzTWGJlFSwAFWlzCCcOBXxita1Lv+vCLTrRO0caChs0+8d/V2hQteV9BCeRpobxXka1oC3TJ9lkTRdq6KTWuBAoeZqIe0hrEtmW9aJsqXnQEjtU2KM2OWUU+ojN7BIxAwff8A8R4znpbZxbaMagSkK7hWtQN2MKlY7Y50oa8paQJco1UipJFDiQfqsAVnmXCrKaEEFeakEHxAiM4JhwVNDEEtjt2bLqp0hyJ8oS7WUScD75ACPtqaLRW2Uy24QYynkMCRkOGFN4ORHGPnOWSMcY1Pom0lNeTNlk3padWUBJqC968o/L2R5x1OC9EVL0w4lrLYlVIvCleyTSowBIwrCiqVoKE0rQCvkBhvjr5x454nHyhl1rUUWhz2ekJQ491J/L4f+MdEf2cfTN846BsxMS1ClKEd3yh5bQN8VofjCxMhMhsR7S8+lnnGuUqZ/tMYmrYtxp448BsjZpqB1ZGHZYEECowIocoyrSOjRInz1yAmEJ+kgMu+uBOMNdiSVFexFf8AHzh1Biu6uO7HbnCRL4+fyEeo9DjiMMeO3ZGkKhi22sSnKsWDDNaGo7qAecaZPlS7fodX6wVly79V7VHlqaowzBphTjHStVLPbbFJE8HrAlEmJS+FqQuJHaFAMDhygI05qtbdFpMmSZ16Q4uTCvZJD4AOjYVxpUV2wMmUxKrRM9BKnNVjMNFUUFLhxZif5boUD7xJ3Q4TgO/4RVaGndmZXhTwMWCzQVGI/wAiHjLWyM1UqR5Zxiw4t6R67dpTzhEq0KHNWGNNu/CEzLSppQ1IIOEPmrJpaC3UrSZlWuSwNKtdPJ41HWXRbWuQZPXPLBIJIAIIGxgaYd8Y/qfMD2yzjZ1ssVPCvyjcxZvzL4/OJuW9F4rRlOvOqsuxWSWZbuZhe67GnaF0nAAdmlB4wTaka13tFX2UXrKjoWON7qlDKcOBUd0K6QtUp9qRDJdWuBqyiwF6v3gThWmGcUmktWZtg0POWrMZnVGaLyFZdSA92mNMFXbnC2VpJGZ221M7FmNWJJJ5wxHNWEOV+9WmIwzrQ3fOnhAFbFCL7VMX2nySQBNs81TXKqUmIfFPOByWTgTw8oflTGAa6SKqa0/DtEa9AXTYej6Y7WCURTAzF416wn47oyvXa2pNt09lNVvUr2hioCtQHIVBFIsdF6b0itjEqQkwSS7DrJaXmLPQlQ1KjLYNpidq/wBGFomzBMtX2cuoZgxJmPjUg092u8nblFoAm9me3MTUUocqiHLuGAiw1p0asi1z5QGCTGC8FzXyMVQPEwUkK2ezrSRuGeXpBd0c6eny5rS5Mnrr4S/2roQIaXq7gCfGA6c2G2DLorl3raAWoOrmYUBrhlXNeY3RlozNeaYRu7zCWm8o79mS93r848fR43Dz+cIN088I6E+wLuHn849gmobdiMhXmafOFyWJAvAA7QGr54VhANM8IWHByIiBahfWgZmnOsAuvNPaB+ha88aZg7DBydlDTlTwxEZvrbaCbVMxOBAHJQB8IKdCSVlVXj9f0w2KfPEfKIjzm60C8aEHCp3r/eHQ5o2Jy3wXInRsmgZn7tJx+4u7IYDKJlpsyzUZJih0YUIOR/vxEVmrx/dJHGWhyG7PnE7rrgqxJxywHrAK0ZfrnoGTZZwSSCqugYqTWhqRgTjTDbA1dpBp0mA+0yz+KUKdzNX1gMcwCUu2OaO0YZxmkf8AxSmmn+VkHoxjwS8KQX6laLpYrZOI/iS3lrhsVSW5Y+kCFcYxqL/UlL1us43Pe/pVm+EbWHMYz0frW3yuAc/6G+ca6szn5Qw6RJ60wLdJM2thI/5kvyr8oIet4GBPpKtgFlVdrOPBQanzEYNGRtnDZsrTAxGUtQ7f1Kg83ELmmL/VyQvsekHalBKloP1GZeHmogC0Dhyg/wCifRqO9od1DAKiCoBHbJJwI3JSACsaj0UilmmnfN9EX5wTLYcSLIktQsu6qgUCgXQK4nLiY8ZTuHd/mEFoSXg5UNijCukm1g6Qn3RkQG/UqhW81gU9oPDzi513llbfaVY1PWvTkxvDyMUJEPkyTQ57SeEH3RFZS1qMw5SkbAbS5CAeZPdGeVjU+hpRdtB2/ZDu7ZgNhq9Gn+0jdCfaRDDDnDbV3xskNiyT7QI9iHU746NkjUzwHiY9Citdu+gy3QkHHZCxEi5yVriO8f3MZfpiffnud7MfEmNQeeFBYmgUVPACpPpGP2u0Vc8RWATnois32o5N6Q6zgZkD6/tDcmSSWfYAAebVp/tMevLDMKgGMuEjYNVptbHINQRcHkSKRbBoqNWbF1NllJSnZrSmV4lqecT1tIxqCtPxUFeIoYJYC+lGlZG+j+GHxgCMG/SbPBmSlGyWx8W/tAfo6VfmKu8gDvNIDIyVs2LQujVSxJJJoOqKtzcG95tGOzZNCQcSppzphWN0BGRxGW/1jF9NAe0TguA6x6cBeMEo0E/RfZqz5j/gl073I+C+caLNegqAzHctK+ZEAHRnNVTOqQCQnfnBsdLSgbpdQdxI+cYKWiTfwrjy7NYzLX7TTzJ7Srx6taLdw95cS3Op8o0e02sJLaZsVS3gCYxK32suxJzJJJ5xrNwgukEmjJX/ALTacPenJjhSku5hntLQNmCzTEsytG2WV7pm3prDfeIKmu4AiFbMkBpEav0bG7Yuc2Ycv0j4RlRXGNb1Ds/7in5mmEcr1AceUMKuhDLtYat2ppnVSP8AdSPWmY5RFtM7q1qasMBkMOJIUUEeyrQudRTPu51MaxzA9cJl+3Wlv+dM8jT4RTEcIP8AXrVKVKQz0nGazzjfHYNDMvNmp2Uyptih0Jq8bZNWQrBCQxvMCR2RU4DbBzJ4sGxGs9ENhVbPNnVN53uU2AIAa8TVvKM6tWi7jvLb3kZlJ4qSCeGUa/qFo4SLDLCsWEz7XEDAuBVcM6XY2SaGjFphEW/NDfa3iEMgxwNYQErvHIiAVHqtw8RHQ11Y/N/UI6MYXe5QqsNGOqRsr5QphjTj0s83P3DT5RkU0MNuNDiduJrGmzHdWe7KFKkCrMzMMK4NhxzypAd0gSmIluZZQLVKGtNhGJzJx8I1iTVkWxuRZZgIqHdCG3FL23dQwzYEBdQ2CkgMcyBUXoKdWut9iSWJPWArgOsug3iSag5UvQKan3vagSC/Vh2KZ1IF0CjGhxO2MpCuOzXpdvAUm+jBa1I2AZYAmpjkthf3CGWtDhhhupWpga/9Q5CbJMu9UEFBThViALx3ZYw2NIEm8JbKFwH2WA25o2Z4QuQ9FRr/AGi9aRwRRt4nbzip0AP3iX+peG0Q7rG96ZWpPYXE3q4VGN8A7Ic1RQm1KQASoLUJoDQb4ayfs1NLYHwUkhhgwPoRtjH7Y1ZjnezesaZarcyk4OqAKb6CWVYk0u096gricIzCccYFjTDXo1BrOxpglfEwbGYa5Z8RU8IDejyz/ZTGxxdRgaZLUj/UILWQEdpcAa1alRxB2Qxlwo9cpt2zEnAuQox2YkjiMBGWvnB50h25T1SKagBmJrXM3RlyMAZaABntnlXmVR94hf6jT4wUa9WMSTJlK7uFV6F2vEdoCgOxcMoqtVLEJtrlKa3Q15qbkBb4CLPpJnfvKj8MtfMsfhAY0VoFFPxjTtF2ibLsslZCLNuooYGZ1ZBOJzBGZ+UZto+zl5iJ+JlHiQPjGyNZ0JwQdmma1OBFCDygoyQ7JtIdbxQqaUIYYg7aHaOMJW1KCRXGnd45V4QlZqhiBsxPfnxhqfYkc50NKYEePnBGQIdJ7IslAKFnm1JrsRdww+8NkQOjGy3pk18KqFUV2BqliAM/dAhzpJsFyXJpkGcVoBUsK8zlHvRrJISc+RJRVwBxFSTs3jaIT2Bog9JWiOqnLOXKcO1+tcCe8U84u+jnShezGXiWktQYgdh6keBDCGdfpImSbq33eSQ5IDXbpqGzqNoOcU/Rw5E+YFYLWXXEkVAYbq7zBXQs0iVbA2R8jXzAhxn4RFe1CvvEcQAf8eEek1AIY89nOghjIeujhHQ1jv8AL+8dGsI2LRXIMM/u078c4i2i1OvuFSd8xwo44AVwh4zmNag4UyNOY7UJ6zeFJ8qcjnCsx7Z7SXBV3BcGpuX1UAHAV25bMDtgG180urBpCA9mYpbOlLpp39rODO2T2uXnuhACxqQVAGVRTGAhdE+3WhpgWklSBh2QQuxfraIKViSl6C7VOxNLssouxoFZruYIJvCvLZ3xm+h9IS0nO8xL6MTQVu0q1Q1e6CvWCtnl0VmQzQQspDRVAwLNQds5DxiXqzqTLlATJgvTDiA1CqVyw2tx2Rq0C90iVoSYlovNJSastboq7NdJNb3OlMOcW7aFRiCCBTICue8gGh76xNU/WykJnTgqlmNFAqScgBC0UM31sRltMy815uzUjAe7VRjlhE/UawTL5nKoYDDEnGuYFOG/dFTrlpZLRNBk1oBRiRS8R7ppngCRjF/qPbb0kysVMvtEjEEMaUpsMFpolFpyDI2kUPYeuIOBpj34iMitANSK4gkV5YRo62+qMbzqgFb10qRStSQOWyAfWzSEmbdEmpYFi7lbta0oN7b8YVDTaL3UrTEuzpMvzKA4jAGpAyzw5iDqw22+ivQi8oYVzAYVxgA1K0BKnJ1swhmRitxh2RgCDxPODmWwBqCdmAOEMwxegJ18tAe0bQyrdIYUwBN1hvBqceEB8GfSLarzS0pSilr1McTS7XYMK05QEBaZk134QRJdDfo+s6r1k5zStJaHHgXxy/CIY6SJI66U4JIaWRXih+TQUarWmX7Ogkt2FFCtAGDZm9jiSa45RQdJK3pcphmGceIB+BgeynoEtGz7kxGqQAwqQaUAzx2YCNQS3rMXFmyFD+IHZWta0wJjHUlnacPrGDnQenbP1SX5iK+ZVt4AH3cMhUQWqBGQaq94YsLpGVCPjWIOkJplU6lA5JpdUcRU1JwAEeWG3rNBMoKQDQmp5jBolWpb6MpJUMKVU0PcdhgMIKdIDM1jll0KETFpWtMVIwMP6kWgS7LLGIDX3Y0NKkmmOWS5wOa56LnoQzzGmy8KNU4U2MNmeeUXmq2kx7LKTqy4HZYjq2umpreViDTI4QK9msvjapU2qXr+B/FS62YDVocCcjAHqmTJtkxEKEgOqlzQGjgbczhlBjOZQfs5ctnBwUAKwrgcKYZYmtMIBNYpD2e1B7pQtV1pVhU1yNMc8uMZbZnw0tHmNQMZJ37MtwqYQ6Mg7JJH5mJAxwpUxWWC3MZaszyqsFukigFRleJAOeVdkS5l4reBJOVBQd9d3KGMiV7Zy8/lHRE+0/L/AF/+MdGCPoM61zwG6vwjy0W5JQvMyqN5wry2kxRawadWV2AL74gi8QoHG7jWAmZOJzJNMqktTbQVxpDqFk5ToIdI6VmW6YspKqlcBwGbvyzpsi/dpNhs90Gt0GgqLzsdvedu4QL6P/dV698GYESk2mubHcuzvintNreY5eYasxxrs3AbhDVbr0TcsVfsvdC37Var8zEL2qbABS6o4Qdi0EbKnhAvqfowy1Mx6AuBdGOC514VNPCCCbNmfdA7zQQkujwVIliY26g4iKPXa23bNdrQuwFN4GLd2UT7HPZ6m7WhINCCKiAfW7SPWT2A92X2R6sfH0jR2GcqRTnONE1OsqSrOr5NMxY76EhQIzYOdgwjTtFgrJli4RdRQSwxqBU0B5mD5Hon4lsb1zt4FmIqauyrnsGJ8hGfZwS67Wlj1SmlKM22uJAxryNIGL0aK0afTRNSJASzBq1vsTTYLvZoIIi3KBfVK2L7Mi3hUl6UzpWvdF0xU51PeaeUTfS0eIode7CWWXMFKKSrfzYr5iAgrGl6Sst+S0sIxF2gJO2mB3tkIzQg7R57tkUiSn0stBaZMiaCD2WwcY0I392cFms1iaZZWN4PdKuMMwNoplgTAATSDTVLSHWSjLIvFMMTTsNXxoaiA17HjK9AWeUWOgNGSJr3JoN7NSCRWgxQ48MO+Iul7GZc10GQY3SMezmPIiIku0MpDAkFSCCOEUq0T4alY7N1d1JalZaDsqGoKk1yzatTt2RJmEnArXjgfQwMaG049pqSAtMDRh4kE4Y8IufagpoWDVGSkk3t1SaeMQLomugKlWBcEUIO3gcYDrn7PtIZbxkTMwaE8sa1Iz4gwUS2oSbz40NGYMBhjSnpWIOl9G9erLfOVVBAF1thBIr5nOCn6A1Y5aJzTh2XaWCRdapFVGJApQkGu8xC0tYkaWsqY1KCqMSQVbYTfapBxrjugb0NpZrNMKuvZrRwQCQcqg0rBv7TKnqDRJikYVUEecHFxAt6B/VrSqSw1nmgMQTcwDA/l3EnMQTGdUYVpQYZUygO1p0YgKzUQJjdYAgY5qeyaRM0FrctLk8hG2MciNx4wWrVoCdOggon4n8f7x7Hn7VT/iS/6ljoXY1mWz2ckk7SdtdprEnRapfvzPcTFhlXco4k/GIrNieZ9Y8LR0M5ok3SOk2nTC7cgNgGwCO0NYWnTkTGhNW/SMTXwiIpg11S0f1aGYwN5xgNy/3zgN0hv0whlS6CmMdMtAWPL8eGcNtORiB0JkHSmnwkl2Wt4YAH8TZfPujOmJJxOO+CLXa23nRFpRQWIA2nInur4wMY0qaAcIrBas5vI7dE/RejjNnItCasK0ONBifIGNLRyopjwx+P+YB9SCTPJAwC0r+o09IPGVTmQISY/iVKwE1ttYe0YEEKqjA13k+sUqxL05OvWiYQai8QOQwiEGh60Tbtmk6u2c+zS8QuBOzaSYm3HVswy7cSGHLYe+KqxyHMuWFPZCqMCASaA448YtZMp1oDQD1MRZ0okEwA6z2Lq55P3Xqw517Q8fWDm9FPrLYOtkkjFk7Q4imI8vKDF0wTjYCGJeitItImq4JAHvU2qcxENmhs4b4rjZFOgz1r0Z1ssTkoWAqfzJia8xnAHMfEZHxg21R0uryzKY4rUreFKrtHdjhAnpWxFZppQKcVK1oVP0Y0daDLexOjQocFq3SantMKEZN2cTThxjQbNblViTUqboW6DUua3l47NlMc4zhaCgqe+CzQyNaJV3rSroCowBoCMDiuWFM4E4+xoMJ/aRMvC6oFcLpDDk101U1jwyQqhVNBQigJ2jDHMeMR7KOokojFSaEXkAVa7/LOI5t4lAUR3StGZSWCnL3Sa0rtERZWyDrToQsOtlirAdsDaBk3EiKbQGmjJe6x+yY4ipAXZeFPODdJmG/y8QcoCNarKkuaLvZvipGytaYcDFYu1TJS1tBnPsyzFIPaVxz7xx4xn2ltGmRMKMKjYcqg5Gm+Jmh9YTKFxqmX5r+nhwiZp2fKeStx1YpiKZ0bOpw3CCk0zPaBq/z8vlHR3tA+qR0MJTEuce8xymEGYN4zO0RJ0bYjOe6pG8mooBvMM3QqLfVjRnWTLzYqmw7W2d0GqxAsMhJSBVp2duGNcyYk9YN48Yg3Z0KNEqtIamzlWrn7oNf05n0hp3N03aMd1frCBvWS3ssu6zAFzlUDAedICVugSlRQW61GY7NvPgNgiOH34whrSDheHOohvrgTgV51EdHo5Qt0BZZhs7GTVXv1zADXR7rbSMeEWlvnTbPZiZjhphwFMAGbdvoIhamu3VNRkK1w7WN7DPcKboga46UDTBLvCiZ4j3j8hh3xLrLXUSkZ6knfCpQqRziOJo3jxEOLMWvvDxEVZBM1RLNKAAC0oNkItKsuIYYA7MeAG7nEeRb5aovbBLAZY0qAYeOlEVVat68yoLvaN4mlOFMa8o5qO1HSbY2JYNTZ2QCN/u5jHdElJgOIxr5/WMcbUMqjxENC0KciMM8RhwjUGjPtLWbq5zrjQEkciTSIWfCDTWiwo8ozMAyDOuYGYMBLTRvHiI6IuyMo0xVmQKwbA0NaHb4RfaU0N+7rOE3rAAAFCkAKeJJJoYHeuG8eIgh1Ytqur2dmW64quI7x6eEF/QIHxkYmaK00bPNVx/MN67RES1S7jMjEVUkGpGyI7OD94eI84ILo06Rp6zzjQOCxyGFeVNsQnRnxQKZTXi6zFarVyCjLCkUmrVoQrcly5QnjHrHN4bqjGqnlBNiBQspO2mRPrSOaS2WTsr5WiUVwwLSmp9yZidtCHqGiHrVo1mlhyQ9zM0utdO8VpUHdvi6tEwDJAxNciNmWfPfDLSXat7qwKZFq055QU6A1ZnTuBtPnSHxMw/tE/TuiDIbEqUORyFdqxUrMUbR4iLJ2R2hy+PoR7CfaV3r4x0E1s0z5/GLbQObd3xjo6BLgIluuffChlHR0c51Mfs+cDesX8T+UesdHQ0ekZ8Klc4VL+MdHRdnOEegv4bc/lFNpH+K/6j8I6OiS/RWX4GVjtsdHRUignsPvD/pr8Imy8hHR0c53R4Q0zm8x/sESpOQ+tgjo6MMM6U/hTP0mBZ46OisCc+iDErRv8VOZ9I6Oh3wSJ7pX+M/P4CIYjo6GXBPZP0N/GHI/CCA5R0dHPLpaHD0/L1hh835x0dCBI+mv4J/UsDg2846Oi8OEX0THR0dDg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0728" name="Picture 8" descr="http://t2.gstatic.com/images?q=tbn:ANd9GcTaQOWfnF0hI0bhC2NsvufNl8Tp1pKDATbijvEGc5vOVgVCE-xR"/>
          <p:cNvPicPr>
            <a:picLocks noChangeAspect="1" noChangeArrowheads="1"/>
          </p:cNvPicPr>
          <p:nvPr/>
        </p:nvPicPr>
        <p:blipFill>
          <a:blip r:embed="rId2" cstate="print"/>
          <a:srcRect/>
          <a:stretch>
            <a:fillRect/>
          </a:stretch>
        </p:blipFill>
        <p:spPr bwMode="auto">
          <a:xfrm>
            <a:off x="6705600" y="5248274"/>
            <a:ext cx="2438400" cy="1609726"/>
          </a:xfrm>
          <a:prstGeom prst="rect">
            <a:avLst/>
          </a:prstGeom>
          <a:noFill/>
        </p:spPr>
      </p:pic>
      <p:pic>
        <p:nvPicPr>
          <p:cNvPr id="30730" name="Picture 10" descr="http://t2.gstatic.com/images?q=tbn:ANd9GcRx6lCyHc3ZD2W5Q1SvNIa2imrs8bZQT0sPy3byNNmi1hhTGwlNfg"/>
          <p:cNvPicPr>
            <a:picLocks noChangeAspect="1" noChangeArrowheads="1"/>
          </p:cNvPicPr>
          <p:nvPr/>
        </p:nvPicPr>
        <p:blipFill>
          <a:blip r:embed="rId3" cstate="print"/>
          <a:srcRect/>
          <a:stretch>
            <a:fillRect/>
          </a:stretch>
        </p:blipFill>
        <p:spPr bwMode="auto">
          <a:xfrm>
            <a:off x="1" y="4716024"/>
            <a:ext cx="2857488" cy="1451423"/>
          </a:xfrm>
          <a:prstGeom prst="rect">
            <a:avLst/>
          </a:prstGeom>
          <a:noFill/>
        </p:spPr>
      </p:pic>
      <p:pic>
        <p:nvPicPr>
          <p:cNvPr id="11" name="Picture 2" descr="D:\Documents and Settings\pc_3\Desktop\rrr.JPG"/>
          <p:cNvPicPr>
            <a:picLocks noChangeAspect="1" noChangeArrowheads="1"/>
          </p:cNvPicPr>
          <p:nvPr/>
        </p:nvPicPr>
        <p:blipFill>
          <a:blip r:embed="rId4" cstate="print"/>
          <a:srcRect/>
          <a:stretch>
            <a:fillRect/>
          </a:stretch>
        </p:blipFill>
        <p:spPr bwMode="auto">
          <a:xfrm flipH="1">
            <a:off x="0" y="1857364"/>
            <a:ext cx="1471608" cy="1962144"/>
          </a:xfrm>
          <a:prstGeom prst="rect">
            <a:avLst/>
          </a:prstGeom>
          <a:noFill/>
        </p:spPr>
      </p:pic>
      <p:pic>
        <p:nvPicPr>
          <p:cNvPr id="30732" name="Picture 12" descr="http://t1.gstatic.com/images?q=tbn:ANd9GcQJ5qA2tFdk2c0zRnjCsTfYarOkXrGM4vXyzq5ZrHxrINGr7AM"/>
          <p:cNvPicPr>
            <a:picLocks noChangeAspect="1" noChangeArrowheads="1"/>
          </p:cNvPicPr>
          <p:nvPr/>
        </p:nvPicPr>
        <p:blipFill>
          <a:blip r:embed="rId5" cstate="print"/>
          <a:srcRect/>
          <a:stretch>
            <a:fillRect/>
          </a:stretch>
        </p:blipFill>
        <p:spPr bwMode="auto">
          <a:xfrm>
            <a:off x="7358074" y="1285860"/>
            <a:ext cx="1785926" cy="1643074"/>
          </a:xfrm>
          <a:prstGeom prst="rect">
            <a:avLst/>
          </a:prstGeom>
          <a:noFill/>
        </p:spPr>
      </p:pic>
      <p:pic>
        <p:nvPicPr>
          <p:cNvPr id="12" name="Picture 4" descr="http://im3-tub-tr.yandex.net/i?id=269983963-12-72&amp;n=21"/>
          <p:cNvPicPr>
            <a:picLocks noChangeAspect="1" noChangeArrowheads="1"/>
          </p:cNvPicPr>
          <p:nvPr/>
        </p:nvPicPr>
        <p:blipFill>
          <a:blip r:embed="rId6" cstate="print"/>
          <a:srcRect/>
          <a:stretch>
            <a:fillRect/>
          </a:stretch>
        </p:blipFill>
        <p:spPr bwMode="auto">
          <a:xfrm>
            <a:off x="0" y="0"/>
            <a:ext cx="1952625" cy="14287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57422" y="214290"/>
            <a:ext cx="4993780" cy="1143000"/>
          </a:xfrm>
        </p:spPr>
        <p:txBody>
          <a:bodyPr>
            <a:normAutofit/>
          </a:bodyPr>
          <a:lstStyle/>
          <a:p>
            <a:r>
              <a:rPr lang="tr-TR" sz="3600" dirty="0" smtClean="0">
                <a:latin typeface="Comic Sans MS" pitchFamily="66" charset="0"/>
              </a:rPr>
              <a:t>6. Mensubiyet ister</a:t>
            </a:r>
            <a:endParaRPr lang="tr-TR" sz="3600" dirty="0">
              <a:latin typeface="Comic Sans MS" pitchFamily="66" charset="0"/>
            </a:endParaRPr>
          </a:p>
        </p:txBody>
      </p:sp>
      <p:sp>
        <p:nvSpPr>
          <p:cNvPr id="3" name="2 İçerik Yer Tutucusu"/>
          <p:cNvSpPr>
            <a:spLocks noGrp="1"/>
          </p:cNvSpPr>
          <p:nvPr>
            <p:ph idx="1"/>
          </p:nvPr>
        </p:nvSpPr>
        <p:spPr>
          <a:xfrm>
            <a:off x="714348" y="1447800"/>
            <a:ext cx="4793756" cy="4800600"/>
          </a:xfrm>
        </p:spPr>
        <p:txBody>
          <a:bodyPr>
            <a:normAutofit fontScale="92500" lnSpcReduction="20000"/>
          </a:bodyPr>
          <a:lstStyle/>
          <a:p>
            <a:r>
              <a:rPr lang="tr-TR" sz="2800" dirty="0" smtClean="0"/>
              <a:t>Bir gruba </a:t>
            </a:r>
            <a:r>
              <a:rPr lang="tr-TR" sz="2800" b="1" dirty="0" smtClean="0"/>
              <a:t>ait olmak</a:t>
            </a:r>
            <a:r>
              <a:rPr lang="tr-TR" sz="2800" dirty="0" smtClean="0"/>
              <a:t>, ergen için çok önemlidir. Grup etkisiyle bireysel özelliklerinden uzaklaşır sanki kendi kimliğini yitirir "kimliksizleşir" ve gurubun denetimine girer. </a:t>
            </a:r>
          </a:p>
          <a:p>
            <a:pPr>
              <a:buNone/>
            </a:pPr>
            <a:endParaRPr lang="tr-TR" sz="2800" dirty="0" smtClean="0"/>
          </a:p>
          <a:p>
            <a:r>
              <a:rPr lang="tr-TR" sz="2800" dirty="0" smtClean="0"/>
              <a:t>Bazen grup üyeleri birbirini cesaretlendirerek yüksek risk almayı kolaylaştırabilir ve grup içindeki kişiler, kendilerini "grup koruması" denilen bir koruma duygusu içinde bulabilir.</a:t>
            </a:r>
            <a:endParaRPr lang="tr-TR" sz="28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pic>
        <p:nvPicPr>
          <p:cNvPr id="6" name="5 Resim" descr="indir.jpg"/>
          <p:cNvPicPr>
            <a:picLocks noChangeAspect="1"/>
          </p:cNvPicPr>
          <p:nvPr/>
        </p:nvPicPr>
        <p:blipFill>
          <a:blip r:embed="rId2" cstate="print"/>
          <a:stretch>
            <a:fillRect/>
          </a:stretch>
        </p:blipFill>
        <p:spPr>
          <a:xfrm>
            <a:off x="5652120" y="1772816"/>
            <a:ext cx="2828925" cy="410445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14546" y="285728"/>
            <a:ext cx="5493846" cy="1143000"/>
          </a:xfrm>
        </p:spPr>
        <p:txBody>
          <a:bodyPr/>
          <a:lstStyle/>
          <a:p>
            <a:r>
              <a:rPr lang="tr-TR" dirty="0" smtClean="0"/>
              <a:t>7. Paydaşlık arar</a:t>
            </a:r>
            <a:endParaRPr lang="tr-TR" dirty="0"/>
          </a:p>
        </p:txBody>
      </p:sp>
      <p:sp>
        <p:nvSpPr>
          <p:cNvPr id="3" name="2 İçerik Yer Tutucusu"/>
          <p:cNvSpPr>
            <a:spLocks noGrp="1"/>
          </p:cNvSpPr>
          <p:nvPr>
            <p:ph idx="1"/>
          </p:nvPr>
        </p:nvSpPr>
        <p:spPr>
          <a:xfrm>
            <a:off x="928662" y="1447800"/>
            <a:ext cx="8005026" cy="4800600"/>
          </a:xfrm>
        </p:spPr>
        <p:txBody>
          <a:bodyPr/>
          <a:lstStyle/>
          <a:p>
            <a:r>
              <a:rPr lang="tr-TR" sz="2800" dirty="0" smtClean="0"/>
              <a:t>Benzer sorunlara sahip olmak bir yakınlaşma sebebidir. Ailesi ile anlaşamıyor olmak, okulla ilgili sorunlar yaşamak, herhangi bir olayla başı derde girmiş olmak, anne baba ayrılığı yaşamış olmak gibi sorunlara sahip olanların, birbirine yaklaşması doğal bir sonuçtur. </a:t>
            </a:r>
          </a:p>
          <a:p>
            <a:pPr>
              <a:buNone/>
            </a:pPr>
            <a:endParaRPr lang="tr-TR" sz="2800" dirty="0" smtClean="0"/>
          </a:p>
          <a:p>
            <a:r>
              <a:rPr lang="tr-TR" sz="2800" dirty="0" smtClean="0"/>
              <a:t>Bu ortak sorunlar ergenleri birbirine yaklaştırır. Ortaklık duygusu hissettirir. </a:t>
            </a:r>
            <a:endParaRPr lang="tr-TR" sz="28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2571736" y="428604"/>
            <a:ext cx="5000660" cy="857256"/>
          </a:xfrm>
        </p:spPr>
        <p:txBody>
          <a:bodyPr>
            <a:normAutofit/>
          </a:bodyPr>
          <a:lstStyle/>
          <a:p>
            <a:r>
              <a:rPr lang="tr-TR" sz="3600" dirty="0" smtClean="0">
                <a:latin typeface="Comic Sans MS" pitchFamily="66" charset="0"/>
              </a:rPr>
              <a:t>8. Güven İster</a:t>
            </a:r>
            <a:endParaRPr lang="tr-TR" sz="3600" dirty="0">
              <a:latin typeface="Comic Sans MS" pitchFamily="66" charset="0"/>
            </a:endParaRPr>
          </a:p>
        </p:txBody>
      </p:sp>
      <p:sp>
        <p:nvSpPr>
          <p:cNvPr id="3" name="2 İçerik Yer Tutucusu"/>
          <p:cNvSpPr>
            <a:spLocks noGrp="1"/>
          </p:cNvSpPr>
          <p:nvPr>
            <p:ph type="subTitle" idx="1"/>
          </p:nvPr>
        </p:nvSpPr>
        <p:spPr>
          <a:xfrm>
            <a:off x="1357290" y="1428736"/>
            <a:ext cx="7481910" cy="5000660"/>
          </a:xfrm>
        </p:spPr>
        <p:txBody>
          <a:bodyPr>
            <a:normAutofit/>
          </a:bodyPr>
          <a:lstStyle/>
          <a:p>
            <a:pPr>
              <a:buFont typeface="Arial" pitchFamily="34" charset="0"/>
              <a:buChar char="•"/>
            </a:pPr>
            <a:r>
              <a:rPr lang="tr-TR" sz="2800" dirty="0" smtClean="0">
                <a:solidFill>
                  <a:schemeClr val="tx1"/>
                </a:solidFill>
              </a:rPr>
              <a:t> Düzenli ve kuralları olan bir çevre sağlamaya devam edin </a:t>
            </a:r>
            <a:r>
              <a:rPr lang="tr-TR" sz="2800" b="1" dirty="0" smtClean="0">
                <a:solidFill>
                  <a:schemeClr val="tx1"/>
                </a:solidFill>
              </a:rPr>
              <a:t>Ergenlerin daha fazla özgür olmalarına izin verilmeli ancak bu onların kendilerini tehlikeye atacakları boyutta olmamalıdır. </a:t>
            </a:r>
          </a:p>
          <a:p>
            <a:endParaRPr lang="tr-TR" sz="2800" dirty="0" smtClean="0">
              <a:solidFill>
                <a:schemeClr val="tx1"/>
              </a:solidFill>
            </a:endParaRPr>
          </a:p>
          <a:p>
            <a:endParaRPr lang="tr-TR" sz="2800" dirty="0" smtClean="0">
              <a:solidFill>
                <a:schemeClr val="tx1"/>
              </a:solidFill>
            </a:endParaRPr>
          </a:p>
          <a:p>
            <a:pPr>
              <a:buFont typeface="Arial" pitchFamily="34" charset="0"/>
              <a:buChar char="•"/>
            </a:pPr>
            <a:r>
              <a:rPr lang="tr-TR" sz="2800" b="1" dirty="0" smtClean="0">
                <a:solidFill>
                  <a:schemeClr val="tx1"/>
                </a:solidFill>
              </a:rPr>
              <a:t>Şikayet etmelerine rağmen ergenler yetişkinlerin onlar için sağladıkları emniyet ve güven duygusuna ihtiyaç duyarlar</a:t>
            </a:r>
            <a:r>
              <a:rPr lang="tr-TR" sz="2800" dirty="0" smtClean="0">
                <a:solidFill>
                  <a:schemeClr val="tx1"/>
                </a:solidFill>
              </a:rPr>
              <a:t> ve bu konuda anne babalarına güvenirler. </a:t>
            </a:r>
            <a:endParaRPr lang="tr-TR" sz="28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
        <p:nvSpPr>
          <p:cNvPr id="6" name="5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785794"/>
            <a:ext cx="7498080" cy="1143000"/>
          </a:xfrm>
        </p:spPr>
        <p:txBody>
          <a:bodyPr>
            <a:normAutofit fontScale="90000"/>
          </a:bodyPr>
          <a:lstStyle/>
          <a:p>
            <a:r>
              <a:rPr lang="tr-TR" sz="4000" dirty="0" smtClean="0"/>
              <a:t>ÖFKELİ ERGENLE NASIL İLETİŞİM KURABİLİRİM?</a:t>
            </a:r>
            <a:br>
              <a:rPr lang="tr-TR" sz="4000" dirty="0" smtClean="0"/>
            </a:br>
            <a:r>
              <a:rPr lang="tr-TR" dirty="0" smtClean="0"/>
              <a:t/>
            </a:r>
            <a:br>
              <a:rPr lang="tr-TR" dirty="0" smtClean="0"/>
            </a:br>
            <a:endParaRPr lang="tr-TR" dirty="0"/>
          </a:p>
        </p:txBody>
      </p:sp>
      <p:sp>
        <p:nvSpPr>
          <p:cNvPr id="3" name="2 İçerik Yer Tutucusu"/>
          <p:cNvSpPr>
            <a:spLocks noGrp="1"/>
          </p:cNvSpPr>
          <p:nvPr>
            <p:ph idx="1"/>
          </p:nvPr>
        </p:nvSpPr>
        <p:spPr>
          <a:xfrm>
            <a:off x="714348" y="1447800"/>
            <a:ext cx="8219340" cy="5195910"/>
          </a:xfrm>
        </p:spPr>
        <p:txBody>
          <a:bodyPr>
            <a:normAutofit/>
          </a:bodyPr>
          <a:lstStyle/>
          <a:p>
            <a:r>
              <a:rPr lang="tr-TR" sz="2800" dirty="0" smtClean="0"/>
              <a:t>Ergenler hata yapabilir, iyi bir anne baba olmanın yolu ergenler hata yaptığında doğru davranabilmektir. Çocuklarınız size öfkeyle bağırıp çağırıyorsa kendinize sormanız gereken soru ‘</a:t>
            </a:r>
            <a:r>
              <a:rPr lang="tr-TR" sz="2800" b="1" dirty="0" smtClean="0"/>
              <a:t>bu davranışı kimden öğrendi</a:t>
            </a:r>
            <a:r>
              <a:rPr lang="tr-TR" sz="2800" dirty="0" smtClean="0"/>
              <a:t>?’ olmalıdır. </a:t>
            </a:r>
          </a:p>
          <a:p>
            <a:pPr>
              <a:buNone/>
            </a:pPr>
            <a:endParaRPr lang="tr-TR" sz="2800" dirty="0" smtClean="0"/>
          </a:p>
          <a:p>
            <a:r>
              <a:rPr lang="tr-TR" sz="2800" dirty="0" smtClean="0"/>
              <a:t>Çocukların öfkelerini kontrol altına almak için </a:t>
            </a:r>
            <a:r>
              <a:rPr lang="tr-TR" sz="2800" b="1" dirty="0" smtClean="0"/>
              <a:t>önce kendi öfkemizi kontrol altına almayı öğrenmeliyiz. </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Önemseyin</a:t>
            </a:r>
            <a:endParaRPr lang="tr-TR" dirty="0"/>
          </a:p>
        </p:txBody>
      </p:sp>
      <p:sp>
        <p:nvSpPr>
          <p:cNvPr id="3" name="2 İçerik Yer Tutucusu"/>
          <p:cNvSpPr>
            <a:spLocks noGrp="1"/>
          </p:cNvSpPr>
          <p:nvPr>
            <p:ph idx="1"/>
          </p:nvPr>
        </p:nvSpPr>
        <p:spPr/>
        <p:txBody>
          <a:bodyPr>
            <a:normAutofit/>
          </a:bodyPr>
          <a:lstStyle/>
          <a:p>
            <a:r>
              <a:rPr lang="tr-TR" sz="2800" b="1" dirty="0" smtClean="0"/>
              <a:t>Anlaşılmak ve önemsenmek ergen için çok önemlidir</a:t>
            </a:r>
            <a:r>
              <a:rPr lang="tr-TR" sz="2800" dirty="0" smtClean="0"/>
              <a:t>. Bunları bulamadığında iletişimi ve ilişkiyi daha fazla sürdürmenin anlamı olmadığını düşünür ve içine kapanır. </a:t>
            </a:r>
          </a:p>
          <a:p>
            <a:pPr>
              <a:buNone/>
            </a:pPr>
            <a:endParaRPr lang="tr-TR" sz="2800" dirty="0" smtClean="0"/>
          </a:p>
          <a:p>
            <a:r>
              <a:rPr lang="tr-TR" sz="2800" dirty="0" smtClean="0"/>
              <a:t>Eğer çocuğunuzla ilişkilerinizi yetersiz buluyorsanız şimdiye kadar sürdürdüğünüz ilişki biçimini gözden geçirin. Neden iletişim kuramıyorum diye düşünün ve çocuğunuzu önemsediğinizi ona hissettirin.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Sakinlik-duygu</a:t>
            </a:r>
            <a:endParaRPr lang="tr-TR" dirty="0"/>
          </a:p>
        </p:txBody>
      </p:sp>
      <p:sp>
        <p:nvSpPr>
          <p:cNvPr id="3" name="2 İçerik Yer Tutucusu"/>
          <p:cNvSpPr>
            <a:spLocks noGrp="1"/>
          </p:cNvSpPr>
          <p:nvPr>
            <p:ph idx="1"/>
          </p:nvPr>
        </p:nvSpPr>
        <p:spPr>
          <a:xfrm>
            <a:off x="785786" y="1447800"/>
            <a:ext cx="8147902" cy="4800600"/>
          </a:xfrm>
        </p:spPr>
        <p:txBody>
          <a:bodyPr>
            <a:normAutofit/>
          </a:bodyPr>
          <a:lstStyle/>
          <a:p>
            <a:r>
              <a:rPr lang="tr-TR" sz="2800" dirty="0" smtClean="0"/>
              <a:t>Çocuğunuz öfkesini dışa vuruyorsa </a:t>
            </a:r>
            <a:r>
              <a:rPr lang="tr-TR" sz="2800" b="1" dirty="0" smtClean="0"/>
              <a:t>soğukkanlılığınızı kaybetmeyin</a:t>
            </a:r>
            <a:r>
              <a:rPr lang="tr-TR" sz="2800" dirty="0" smtClean="0"/>
              <a:t>. ‘benimle böyle konuşamazsın, kes sesini, odana git’ şeklindeki konuşmalar bu öfkeyi daha artırır. </a:t>
            </a:r>
          </a:p>
          <a:p>
            <a:pPr>
              <a:buNone/>
            </a:pPr>
            <a:endParaRPr lang="tr-TR" sz="2800" dirty="0" smtClean="0"/>
          </a:p>
          <a:p>
            <a:r>
              <a:rPr lang="tr-TR" sz="2800" dirty="0" smtClean="0"/>
              <a:t>Onu sakinleşince dinleyebileceğinizi söyleyin. Sakinleştikten sonra onu dinleyip ‘sen benim ….yapmama kızmışsın’ şeklinde bir konuşmayla </a:t>
            </a:r>
            <a:r>
              <a:rPr lang="tr-TR" sz="2800" b="1" dirty="0" smtClean="0"/>
              <a:t>onu anladığınızı gösterdikten </a:t>
            </a:r>
            <a:r>
              <a:rPr lang="tr-TR" sz="2800" dirty="0" smtClean="0"/>
              <a:t>sonra kendi bakış açınızı ve duygularınızı paylaşın. </a:t>
            </a:r>
          </a:p>
          <a:p>
            <a:endParaRPr lang="tr-TR" dirty="0" smtClean="0"/>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14480" y="0"/>
            <a:ext cx="3929090" cy="1143000"/>
          </a:xfrm>
        </p:spPr>
        <p:txBody>
          <a:bodyPr/>
          <a:lstStyle/>
          <a:p>
            <a:r>
              <a:rPr lang="tr-TR" dirty="0" smtClean="0"/>
              <a:t>Kişilik-Anlayış</a:t>
            </a:r>
            <a:endParaRPr lang="tr-TR" dirty="0"/>
          </a:p>
        </p:txBody>
      </p:sp>
      <p:sp>
        <p:nvSpPr>
          <p:cNvPr id="3" name="2 İçerik Yer Tutucusu"/>
          <p:cNvSpPr>
            <a:spLocks noGrp="1"/>
          </p:cNvSpPr>
          <p:nvPr>
            <p:ph idx="1"/>
          </p:nvPr>
        </p:nvSpPr>
        <p:spPr>
          <a:xfrm>
            <a:off x="642910" y="1142984"/>
            <a:ext cx="8147902" cy="4800600"/>
          </a:xfrm>
        </p:spPr>
        <p:txBody>
          <a:bodyPr>
            <a:noAutofit/>
          </a:bodyPr>
          <a:lstStyle/>
          <a:p>
            <a:r>
              <a:rPr lang="tr-TR" sz="2800" dirty="0" smtClean="0"/>
              <a:t>Kişiliğine yönelik </a:t>
            </a:r>
            <a:r>
              <a:rPr lang="tr-TR" sz="2800" b="1" dirty="0" smtClean="0"/>
              <a:t>ağır sözler söylemeyin</a:t>
            </a:r>
            <a:r>
              <a:rPr lang="tr-TR" sz="2800" dirty="0" smtClean="0"/>
              <a:t>, çünkü kendini savunmaya geçer, size öfkesinden yaptığı hatayı yeterince göremez, ‘ zaten beni hiç anlamıyorlar, baskı yapıyorlar ben de onların dediklerinin tam tersini yapacağım’ diye düşünür.</a:t>
            </a:r>
          </a:p>
          <a:p>
            <a:r>
              <a:rPr lang="tr-TR" sz="2800" b="1" dirty="0" smtClean="0"/>
              <a:t>Ben her şeyi bilirim tavrında olmayın</a:t>
            </a:r>
            <a:r>
              <a:rPr lang="tr-TR" sz="2800" dirty="0" smtClean="0"/>
              <a:t>. ‘bence……. yapmalısın’ yerine ‘mesela ….olabilir mi?’ diyebilmek önemlidir. Ondan farklı düşünüyorsak, ‘kararını verip sonuçlarını yaşayacak olan sensin ancak bu konuda yaşadığım kaygı ve sıkıntımı seninle paylaşmak istiyorum, bu yüzden…. yapmanın daha iyi olabileceğini düşünüyorum.’ Şeklindeki</a:t>
            </a:r>
            <a:r>
              <a:rPr lang="tr-TR" sz="2800" b="1" dirty="0" smtClean="0"/>
              <a:t> ifadeler </a:t>
            </a:r>
            <a:r>
              <a:rPr lang="tr-TR" sz="2800" dirty="0" smtClean="0"/>
              <a:t>bizi dinlemesini sağlayacaktır.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ÖNERİLER</a:t>
            </a:r>
            <a:endParaRPr lang="tr-TR" dirty="0"/>
          </a:p>
        </p:txBody>
      </p:sp>
      <p:sp>
        <p:nvSpPr>
          <p:cNvPr id="3" name="2 İçerik Yer Tutucusu"/>
          <p:cNvSpPr>
            <a:spLocks noGrp="1"/>
          </p:cNvSpPr>
          <p:nvPr>
            <p:ph idx="1"/>
          </p:nvPr>
        </p:nvSpPr>
        <p:spPr>
          <a:xfrm>
            <a:off x="785786" y="1447800"/>
            <a:ext cx="8147902" cy="4800600"/>
          </a:xfrm>
        </p:spPr>
        <p:txBody>
          <a:bodyPr>
            <a:normAutofit lnSpcReduction="10000"/>
          </a:bodyPr>
          <a:lstStyle/>
          <a:p>
            <a:r>
              <a:rPr lang="tr-TR" sz="2800" b="1" dirty="0" smtClean="0"/>
              <a:t>Birlikte zaman geçirin, eğlence ve sohbet için zaman ayırın.</a:t>
            </a:r>
          </a:p>
          <a:p>
            <a:pPr>
              <a:buNone/>
            </a:pPr>
            <a:endParaRPr lang="tr-TR" sz="2800" b="1" dirty="0" smtClean="0"/>
          </a:p>
          <a:p>
            <a:r>
              <a:rPr lang="tr-TR" sz="2800" dirty="0" smtClean="0"/>
              <a:t>Siz veya ergen çocuğunuz</a:t>
            </a:r>
            <a:r>
              <a:rPr lang="tr-TR" sz="2800" b="1" dirty="0" smtClean="0"/>
              <a:t> sinirliyken tartışmayın</a:t>
            </a:r>
            <a:r>
              <a:rPr lang="tr-TR" sz="2800" dirty="0" smtClean="0"/>
              <a:t>, sakinleşmeyi bekleyin ve daha sonra yaptığı davranışla ilgili konuşun. </a:t>
            </a:r>
          </a:p>
          <a:p>
            <a:pPr>
              <a:buNone/>
            </a:pPr>
            <a:endParaRPr lang="tr-TR" sz="2800" dirty="0" smtClean="0"/>
          </a:p>
          <a:p>
            <a:r>
              <a:rPr lang="tr-TR" sz="2800" dirty="0" smtClean="0"/>
              <a:t>Okul ve okul dışında çeşitli </a:t>
            </a:r>
            <a:r>
              <a:rPr lang="tr-TR" sz="2800" b="1" dirty="0" smtClean="0"/>
              <a:t>faaliyetlere katılmalarını teşvik edin</a:t>
            </a:r>
            <a:r>
              <a:rPr lang="tr-TR" sz="2800" dirty="0" smtClean="0"/>
              <a:t>. İyi olduklarını hissettikleri durumlarda başarılı olmak için sarf ettikleri çabayı takdir edin.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Anlamaya çalışın.</a:t>
            </a:r>
            <a:endParaRPr lang="tr-TR" sz="3600" dirty="0"/>
          </a:p>
        </p:txBody>
      </p:sp>
      <p:sp>
        <p:nvSpPr>
          <p:cNvPr id="3" name="2 İçerik Yer Tutucusu"/>
          <p:cNvSpPr>
            <a:spLocks noGrp="1"/>
          </p:cNvSpPr>
          <p:nvPr>
            <p:ph idx="1"/>
          </p:nvPr>
        </p:nvSpPr>
        <p:spPr>
          <a:xfrm>
            <a:off x="714348" y="1447800"/>
            <a:ext cx="8219340" cy="4800600"/>
          </a:xfrm>
        </p:spPr>
        <p:txBody>
          <a:bodyPr>
            <a:normAutofit/>
          </a:bodyPr>
          <a:lstStyle/>
          <a:p>
            <a:r>
              <a:rPr lang="tr-TR" sz="2800" dirty="0" smtClean="0"/>
              <a:t>Kariyer hedefleri ve seçimleri konusunda ergenlere yardımcı olun. Eğer fikirlerini sık sık değiştirirlerse hayal kırıklığına uğramayın. Yetişkinleri çalışırken izlemelerine imkan verin. </a:t>
            </a:r>
            <a:r>
              <a:rPr lang="tr-TR" sz="2800" b="1" dirty="0" smtClean="0"/>
              <a:t>Yapmak istemedikleri işi anlamanın, ne yapmak istediklerini anlamak kadar önemli olduğunu unutmayın</a:t>
            </a:r>
            <a:r>
              <a:rPr lang="tr-TR" sz="2800" dirty="0" smtClean="0"/>
              <a:t>. Zaman ve yetenekleri onun hangi mesleği seçeceğini ortaya çıkaracaktır. Bu konuda zorlayıcı olmayın.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1500166" y="357166"/>
            <a:ext cx="7267596" cy="903412"/>
          </a:xfrm>
        </p:spPr>
        <p:txBody>
          <a:bodyPr>
            <a:normAutofit/>
          </a:bodyPr>
          <a:lstStyle/>
          <a:p>
            <a:r>
              <a:rPr lang="tr-TR" sz="3600" dirty="0" smtClean="0"/>
              <a:t>İzin verin- Arkadaşlarını öğrenin</a:t>
            </a:r>
            <a:endParaRPr lang="tr-TR" sz="3600" dirty="0"/>
          </a:p>
        </p:txBody>
      </p:sp>
      <p:sp>
        <p:nvSpPr>
          <p:cNvPr id="3" name="2 İçerik Yer Tutucusu"/>
          <p:cNvSpPr>
            <a:spLocks noGrp="1"/>
          </p:cNvSpPr>
          <p:nvPr>
            <p:ph type="subTitle" idx="1"/>
          </p:nvPr>
        </p:nvSpPr>
        <p:spPr>
          <a:xfrm>
            <a:off x="1142976" y="1285860"/>
            <a:ext cx="7696224" cy="4786346"/>
          </a:xfrm>
        </p:spPr>
        <p:txBody>
          <a:bodyPr>
            <a:normAutofit fontScale="92500" lnSpcReduction="20000"/>
          </a:bodyPr>
          <a:lstStyle/>
          <a:p>
            <a:endParaRPr lang="tr-TR" dirty="0" smtClean="0">
              <a:solidFill>
                <a:schemeClr val="tx1"/>
              </a:solidFill>
            </a:endParaRPr>
          </a:p>
          <a:p>
            <a:r>
              <a:rPr lang="tr-TR" dirty="0" smtClean="0">
                <a:solidFill>
                  <a:schemeClr val="tx1"/>
                </a:solidFill>
              </a:rPr>
              <a:t>   </a:t>
            </a:r>
            <a:r>
              <a:rPr lang="tr-TR" sz="3000" dirty="0" smtClean="0">
                <a:solidFill>
                  <a:schemeClr val="tx1"/>
                </a:solidFill>
              </a:rPr>
              <a:t>Ergenlerin eve geliş saatine ve diğer aile kurallarına, </a:t>
            </a:r>
            <a:r>
              <a:rPr lang="tr-TR" sz="3000" b="1" dirty="0" smtClean="0">
                <a:solidFill>
                  <a:schemeClr val="tx1"/>
                </a:solidFill>
              </a:rPr>
              <a:t>karar ve düşünceleri ile katkıda bulunmalarına izin verin</a:t>
            </a:r>
            <a:r>
              <a:rPr lang="tr-TR" sz="3000" dirty="0" smtClean="0">
                <a:solidFill>
                  <a:schemeClr val="tx1"/>
                </a:solidFill>
              </a:rPr>
              <a:t>. Bu onların kendi davranışları için sorumluluk geliştirmelerine fırsat yaratacaktır. </a:t>
            </a:r>
          </a:p>
          <a:p>
            <a:pPr>
              <a:buNone/>
            </a:pPr>
            <a:endParaRPr lang="tr-TR" sz="3000" dirty="0" smtClean="0">
              <a:solidFill>
                <a:schemeClr val="tx1"/>
              </a:solidFill>
            </a:endParaRPr>
          </a:p>
          <a:p>
            <a:r>
              <a:rPr lang="tr-TR" sz="3000" dirty="0" smtClean="0">
                <a:solidFill>
                  <a:schemeClr val="tx1"/>
                </a:solidFill>
              </a:rPr>
              <a:t>   Ergenlerin itirazlarına rağmen bu dönemde </a:t>
            </a:r>
            <a:r>
              <a:rPr lang="tr-TR" sz="3000" b="1" dirty="0" smtClean="0">
                <a:solidFill>
                  <a:schemeClr val="tx1"/>
                </a:solidFill>
              </a:rPr>
              <a:t>çocuğunuzun arkadaşlarının kimler olduğunun ve neler yaptığının farkında olun</a:t>
            </a:r>
            <a:r>
              <a:rPr lang="tr-TR" sz="3000" dirty="0" smtClean="0">
                <a:solidFill>
                  <a:schemeClr val="tx1"/>
                </a:solidFill>
              </a:rPr>
              <a:t>. Arkadaşlarının anne ve babası ile tanışın. Evinizde arkadaşları ile hoşça vakit geçirebileceği programlar düzenleyin.</a:t>
            </a:r>
            <a:endParaRPr lang="tr-TR" sz="30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pPr/>
              <a:t>19</a:t>
            </a:fld>
            <a:endParaRPr lang="tr-TR"/>
          </a:p>
        </p:txBody>
      </p:sp>
      <p:sp>
        <p:nvSpPr>
          <p:cNvPr id="6" name="5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ÖNCELİKLE</a:t>
            </a:r>
            <a:endParaRPr lang="tr-TR" dirty="0"/>
          </a:p>
        </p:txBody>
      </p:sp>
      <p:sp>
        <p:nvSpPr>
          <p:cNvPr id="3" name="2 İçerik Yer Tutucusu"/>
          <p:cNvSpPr>
            <a:spLocks noGrp="1"/>
          </p:cNvSpPr>
          <p:nvPr>
            <p:ph idx="1"/>
          </p:nvPr>
        </p:nvSpPr>
        <p:spPr/>
        <p:txBody>
          <a:bodyPr>
            <a:normAutofit/>
          </a:bodyPr>
          <a:lstStyle/>
          <a:p>
            <a:r>
              <a:rPr lang="tr-TR" sz="2800" dirty="0" smtClean="0"/>
              <a:t>Ergenlik döneminde çocuğunuzun artık eskisinden farklı ve kendine özgü bir </a:t>
            </a:r>
            <a:r>
              <a:rPr lang="tr-TR" sz="2800" b="1" dirty="0" smtClean="0"/>
              <a:t>birey olduğunu kabullenmelisiniz</a:t>
            </a:r>
            <a:r>
              <a:rPr lang="tr-TR" sz="2800" dirty="0" smtClean="0"/>
              <a:t>. Onunla iletişim kurma tarzınızda ve tutumlarınızda belirli değişiklikler yapmalısınız. </a:t>
            </a:r>
          </a:p>
          <a:p>
            <a:pPr>
              <a:buNone/>
            </a:pPr>
            <a:endParaRPr lang="tr-TR" sz="2800" dirty="0" smtClean="0"/>
          </a:p>
          <a:p>
            <a:r>
              <a:rPr lang="tr-TR" sz="2800" dirty="0" smtClean="0"/>
              <a:t>Bu dönemi sakin ve huzurlu bir biçimde çocuğunuzla birlikte ancak bu şekilde atlatabilirsiniz.</a:t>
            </a:r>
          </a:p>
          <a:p>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Düzen Ve Güven</a:t>
            </a:r>
            <a:endParaRPr lang="tr-TR" sz="3600" dirty="0"/>
          </a:p>
        </p:txBody>
      </p:sp>
      <p:sp>
        <p:nvSpPr>
          <p:cNvPr id="3" name="2 İçerik Yer Tutucusu"/>
          <p:cNvSpPr>
            <a:spLocks noGrp="1"/>
          </p:cNvSpPr>
          <p:nvPr>
            <p:ph idx="1"/>
          </p:nvPr>
        </p:nvSpPr>
        <p:spPr>
          <a:xfrm>
            <a:off x="857224" y="1447800"/>
            <a:ext cx="8076464" cy="4800600"/>
          </a:xfrm>
        </p:spPr>
        <p:txBody>
          <a:bodyPr>
            <a:normAutofit/>
          </a:bodyPr>
          <a:lstStyle/>
          <a:p>
            <a:r>
              <a:rPr lang="tr-TR" sz="2800" dirty="0" smtClean="0"/>
              <a:t>Düzenli ve kuralları olan bir çevre sağlamaya devam edin Ergenlerin daha fazla özgür olmalarına izin verilmeli ancak bu onların kendilerini tehlikeye atacakları boyutta olmamalıdır. </a:t>
            </a:r>
          </a:p>
          <a:p>
            <a:pPr>
              <a:buNone/>
            </a:pPr>
            <a:endParaRPr lang="tr-TR" sz="2800" dirty="0" smtClean="0"/>
          </a:p>
          <a:p>
            <a:r>
              <a:rPr lang="tr-TR" sz="2800" dirty="0" smtClean="0"/>
              <a:t>Şikayet etmelerine rağmen ergenler yetişkinlerin onlar için sağladıkları </a:t>
            </a:r>
            <a:r>
              <a:rPr lang="tr-TR" sz="2800" b="1" dirty="0" smtClean="0"/>
              <a:t>emniyet ve güven duygusuna ihtiyaç duyarlar</a:t>
            </a:r>
            <a:r>
              <a:rPr lang="tr-TR" sz="2800" dirty="0" smtClean="0"/>
              <a:t> ve bu konuda anne babalarına güvenirler.</a:t>
            </a:r>
            <a:endParaRPr lang="tr-TR" sz="28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42976" y="285728"/>
            <a:ext cx="7498080" cy="1143000"/>
          </a:xfrm>
        </p:spPr>
        <p:txBody>
          <a:bodyPr>
            <a:normAutofit fontScale="90000"/>
          </a:bodyPr>
          <a:lstStyle/>
          <a:p>
            <a:r>
              <a:rPr lang="tr-TR" dirty="0" smtClean="0"/>
              <a:t>Anlayışlı olun iletişimi gözden geçirin</a:t>
            </a:r>
            <a:endParaRPr lang="tr-TR" dirty="0"/>
          </a:p>
        </p:txBody>
      </p:sp>
      <p:sp>
        <p:nvSpPr>
          <p:cNvPr id="3" name="2 İçerik Yer Tutucusu"/>
          <p:cNvSpPr>
            <a:spLocks noGrp="1"/>
          </p:cNvSpPr>
          <p:nvPr>
            <p:ph idx="1"/>
          </p:nvPr>
        </p:nvSpPr>
        <p:spPr>
          <a:xfrm>
            <a:off x="785786" y="1447800"/>
            <a:ext cx="8147902" cy="4800600"/>
          </a:xfrm>
        </p:spPr>
        <p:txBody>
          <a:bodyPr>
            <a:normAutofit/>
          </a:bodyPr>
          <a:lstStyle/>
          <a:p>
            <a:r>
              <a:rPr lang="tr-TR" sz="2800" dirty="0" smtClean="0"/>
              <a:t>Anlaşılmak ve önemsenmek ergen için çok önemlidir. Bunları bulamadığında iletişimi ve ilişkiyi daha fazla sürdürmenin anlamı olmadığını düşünür ve içine kapanır. </a:t>
            </a:r>
          </a:p>
          <a:p>
            <a:pPr>
              <a:buNone/>
            </a:pPr>
            <a:endParaRPr lang="tr-TR" sz="2800" dirty="0" smtClean="0"/>
          </a:p>
          <a:p>
            <a:r>
              <a:rPr lang="tr-TR" sz="2800" dirty="0" smtClean="0"/>
              <a:t>Eğer çocuğunuzla ilişkilerinizi yetersiz buluyorsanız şimdiye kadar sürdürdüğünüz ilişki biçimini gözden geçirin.</a:t>
            </a:r>
            <a:endParaRPr lang="tr-TR" sz="28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Uyarı- Bağımsızlık</a:t>
            </a:r>
            <a:endParaRPr lang="tr-TR" sz="3600" dirty="0"/>
          </a:p>
        </p:txBody>
      </p:sp>
      <p:sp>
        <p:nvSpPr>
          <p:cNvPr id="3" name="2 İçerik Yer Tutucusu"/>
          <p:cNvSpPr>
            <a:spLocks noGrp="1"/>
          </p:cNvSpPr>
          <p:nvPr>
            <p:ph idx="1"/>
          </p:nvPr>
        </p:nvSpPr>
        <p:spPr>
          <a:xfrm>
            <a:off x="785786" y="1447800"/>
            <a:ext cx="8147902" cy="4800600"/>
          </a:xfrm>
        </p:spPr>
        <p:txBody>
          <a:bodyPr>
            <a:normAutofit/>
          </a:bodyPr>
          <a:lstStyle/>
          <a:p>
            <a:r>
              <a:rPr lang="tr-TR" sz="2800" b="1" dirty="0" smtClean="0"/>
              <a:t>Ergeni başkalarının yanında uyarmayın ve öğüt vermeyin, hele hele asla azarlamayın. </a:t>
            </a:r>
            <a:r>
              <a:rPr lang="tr-TR" sz="2800" dirty="0" smtClean="0"/>
              <a:t>Bu tür paylaşımları çocuğunuzla yalnızken ve sorunsuz zamanlarda yapmaya özen gösterin. </a:t>
            </a:r>
          </a:p>
          <a:p>
            <a:pPr>
              <a:buNone/>
            </a:pPr>
            <a:endParaRPr lang="tr-TR" sz="2800" dirty="0" smtClean="0"/>
          </a:p>
          <a:p>
            <a:r>
              <a:rPr lang="tr-TR" sz="2800" b="1" dirty="0" smtClean="0"/>
              <a:t>Ergenlerin bağımsız hareket etme doğrultusunda verdiği tepkileri saygısızlık ve başkaldırı olarak yorumlamayın</a:t>
            </a:r>
            <a:r>
              <a:rPr lang="tr-TR" sz="2800" dirty="0" smtClean="0"/>
              <a:t>. Bunları yaşadığı değişimin bir parçası olarak değerlendirin.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Saygı Duyun</a:t>
            </a:r>
            <a:endParaRPr lang="tr-TR" sz="3600" dirty="0"/>
          </a:p>
        </p:txBody>
      </p:sp>
      <p:sp>
        <p:nvSpPr>
          <p:cNvPr id="3" name="2 İçerik Yer Tutucusu"/>
          <p:cNvSpPr>
            <a:spLocks noGrp="1"/>
          </p:cNvSpPr>
          <p:nvPr>
            <p:ph idx="1"/>
          </p:nvPr>
        </p:nvSpPr>
        <p:spPr>
          <a:xfrm>
            <a:off x="785786" y="1447800"/>
            <a:ext cx="8147902" cy="4800600"/>
          </a:xfrm>
        </p:spPr>
        <p:txBody>
          <a:bodyPr/>
          <a:lstStyle/>
          <a:p>
            <a:r>
              <a:rPr lang="tr-TR" sz="2800" b="1" dirty="0" smtClean="0"/>
              <a:t>Ergenlerin kıyafet, yemek, eğlence gibi seçimlerine saygı duyun</a:t>
            </a:r>
            <a:r>
              <a:rPr lang="tr-TR" sz="2800" dirty="0" smtClean="0"/>
              <a:t>. Kendi bakış açınıza uymuyor diye yargılamayın, eleştirmeyin.  Kendi gençliğinizde neler yapmak isteyip de yapamadığınızı veya yaptığınızı düşünün. </a:t>
            </a:r>
          </a:p>
          <a:p>
            <a:pPr>
              <a:buNone/>
            </a:pPr>
            <a:endParaRPr lang="tr-TR" sz="2800" dirty="0" smtClean="0"/>
          </a:p>
          <a:p>
            <a:r>
              <a:rPr lang="tr-TR" sz="2800" dirty="0" smtClean="0"/>
              <a:t>Bu; ergenin beni anlamıyorlar düşüncesiyle sizden uzaklaşmasına neden olacaktır. Bunun yerine onu rencide etmeden nedenlerini açıklayın</a:t>
            </a:r>
            <a:r>
              <a:rPr lang="tr-TR" dirty="0" smtClean="0"/>
              <a:t>. Mantığa davet edin. </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Ergen ‘Beni </a:t>
            </a:r>
            <a:r>
              <a:rPr lang="tr-TR" sz="4000" dirty="0" smtClean="0"/>
              <a:t>önemseyin</a:t>
            </a:r>
            <a:r>
              <a:rPr lang="tr-TR" dirty="0" smtClean="0"/>
              <a:t>’ demek ister</a:t>
            </a:r>
            <a:endParaRPr lang="tr-TR" dirty="0"/>
          </a:p>
        </p:txBody>
      </p:sp>
      <p:sp>
        <p:nvSpPr>
          <p:cNvPr id="3" name="2 İçerik Yer Tutucusu"/>
          <p:cNvSpPr>
            <a:spLocks noGrp="1"/>
          </p:cNvSpPr>
          <p:nvPr>
            <p:ph idx="1"/>
          </p:nvPr>
        </p:nvSpPr>
        <p:spPr>
          <a:xfrm>
            <a:off x="857224" y="1447800"/>
            <a:ext cx="8076464" cy="4800600"/>
          </a:xfrm>
        </p:spPr>
        <p:txBody>
          <a:bodyPr>
            <a:normAutofit/>
          </a:bodyPr>
          <a:lstStyle/>
          <a:p>
            <a:r>
              <a:rPr lang="tr-TR" sz="2800" b="1" dirty="0" smtClean="0"/>
              <a:t>Ergenin söyledikleri, her zaman söylemek istediklerini anlatmayabilir. </a:t>
            </a:r>
            <a:r>
              <a:rPr lang="tr-TR" sz="2800" dirty="0" smtClean="0"/>
              <a:t>Olaylara farklı duygusal tepkiler verebilir. Böyle durumlarda verdiği mesajın altında yatan duyguyu anlamaya çalışın. </a:t>
            </a:r>
          </a:p>
          <a:p>
            <a:pPr>
              <a:buNone/>
            </a:pPr>
            <a:endParaRPr lang="tr-TR" sz="2800" dirty="0" smtClean="0"/>
          </a:p>
          <a:p>
            <a:r>
              <a:rPr lang="tr-TR" sz="2800" dirty="0" smtClean="0"/>
              <a:t>Ergenle iletişimin sadece yetişkinden ergene doğru; yani tek taraflı olması durumunda ergenin kendi </a:t>
            </a:r>
            <a:r>
              <a:rPr lang="tr-TR" sz="2800" b="1" dirty="0" smtClean="0"/>
              <a:t>kişiliğini ortaya koyabilmesi için tek yolun otoriteye başkaldırmak olacağını unutmayın</a:t>
            </a:r>
            <a:r>
              <a:rPr lang="tr-TR" sz="2800" dirty="0" smtClean="0"/>
              <a:t>.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En Yakın Ailedir.</a:t>
            </a:r>
            <a:endParaRPr lang="tr-TR" sz="3600" dirty="0"/>
          </a:p>
        </p:txBody>
      </p:sp>
      <p:sp>
        <p:nvSpPr>
          <p:cNvPr id="3" name="2 İçerik Yer Tutucusu"/>
          <p:cNvSpPr>
            <a:spLocks noGrp="1"/>
          </p:cNvSpPr>
          <p:nvPr>
            <p:ph idx="1"/>
          </p:nvPr>
        </p:nvSpPr>
        <p:spPr>
          <a:xfrm>
            <a:off x="714348" y="2057400"/>
            <a:ext cx="8076464" cy="4800600"/>
          </a:xfrm>
        </p:spPr>
        <p:txBody>
          <a:bodyPr>
            <a:normAutofit/>
          </a:bodyPr>
          <a:lstStyle/>
          <a:p>
            <a:r>
              <a:rPr lang="tr-TR" sz="2800" b="1" dirty="0" smtClean="0"/>
              <a:t>Bu dönemde, ergene en çok yardımcı olacak kişilerin anne-babalar olduğunu göz ardı etmeyin</a:t>
            </a:r>
            <a:r>
              <a:rPr lang="tr-TR" sz="2800" dirty="0" smtClean="0"/>
              <a:t>. </a:t>
            </a:r>
          </a:p>
          <a:p>
            <a:pPr>
              <a:buNone/>
            </a:pPr>
            <a:endParaRPr lang="tr-TR" sz="2800" dirty="0" smtClean="0"/>
          </a:p>
          <a:p>
            <a:r>
              <a:rPr lang="tr-TR" sz="2800" dirty="0" smtClean="0"/>
              <a:t>Tüm olumlu yaklaşım ve tutumlara rağmen, ergenle anne-baba arasında çözümsüzlük boyutunda ciddi gerginlikler yaşanıyorsa ( alkol, uyuşturucu, kendine zarar verme, evden kaçma gibi), uzman yardımına başvurmaktan çekinmeyin.</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25</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a:xfrm>
            <a:off x="1142976" y="0"/>
            <a:ext cx="7406640" cy="1472184"/>
          </a:xfrm>
        </p:spPr>
        <p:txBody>
          <a:bodyPr/>
          <a:lstStyle/>
          <a:p>
            <a:r>
              <a:rPr lang="tr-TR" dirty="0" smtClean="0"/>
              <a:t>Ne zaman yardım almalıyız?</a:t>
            </a:r>
            <a:br>
              <a:rPr lang="tr-TR" dirty="0" smtClean="0"/>
            </a:br>
            <a:endParaRPr lang="tr-TR" dirty="0"/>
          </a:p>
        </p:txBody>
      </p:sp>
      <p:sp>
        <p:nvSpPr>
          <p:cNvPr id="3" name="2 İçerik Yer Tutucusu"/>
          <p:cNvSpPr>
            <a:spLocks noGrp="1"/>
          </p:cNvSpPr>
          <p:nvPr>
            <p:ph type="subTitle" idx="1"/>
          </p:nvPr>
        </p:nvSpPr>
        <p:spPr>
          <a:xfrm>
            <a:off x="1000100" y="857232"/>
            <a:ext cx="7839100" cy="6000768"/>
          </a:xfrm>
        </p:spPr>
        <p:txBody>
          <a:bodyPr>
            <a:noAutofit/>
          </a:bodyPr>
          <a:lstStyle/>
          <a:p>
            <a:r>
              <a:rPr lang="tr-TR" sz="2800" dirty="0" smtClean="0">
                <a:solidFill>
                  <a:schemeClr val="tx1"/>
                </a:solidFill>
              </a:rPr>
              <a:t>Yanlış arkadaş gruplarını seçme, okul başarısında giderek düşme, </a:t>
            </a:r>
            <a:r>
              <a:rPr lang="tr-TR" sz="2800" b="1" dirty="0" smtClean="0">
                <a:solidFill>
                  <a:schemeClr val="tx1"/>
                </a:solidFill>
              </a:rPr>
              <a:t>okuldan kaçma, içe kapanma, öfke nöbetleri</a:t>
            </a:r>
            <a:r>
              <a:rPr lang="tr-TR" sz="2800" dirty="0" smtClean="0">
                <a:solidFill>
                  <a:schemeClr val="tx1"/>
                </a:solidFill>
              </a:rPr>
              <a:t>, ebeveynle, okulla ve toplumla </a:t>
            </a:r>
            <a:r>
              <a:rPr lang="tr-TR" sz="2800" b="1" dirty="0" smtClean="0">
                <a:solidFill>
                  <a:schemeClr val="tx1"/>
                </a:solidFill>
              </a:rPr>
              <a:t>ciddi çatışmalar</a:t>
            </a:r>
            <a:r>
              <a:rPr lang="tr-TR" sz="2800" dirty="0" smtClean="0">
                <a:solidFill>
                  <a:schemeClr val="tx1"/>
                </a:solidFill>
              </a:rPr>
              <a:t>, </a:t>
            </a:r>
            <a:r>
              <a:rPr lang="tr-TR" sz="2800" b="1" dirty="0" smtClean="0">
                <a:solidFill>
                  <a:schemeClr val="tx1"/>
                </a:solidFill>
              </a:rPr>
              <a:t>madde kullanımı, internet bağımlılığı, aşırı güvensizlik, sosyal ortamlara girememe</a:t>
            </a:r>
            <a:r>
              <a:rPr lang="tr-TR" sz="2800" dirty="0" smtClean="0">
                <a:solidFill>
                  <a:schemeClr val="tx1"/>
                </a:solidFill>
              </a:rPr>
              <a:t>, mutsuzluk, dikkat eksikliği, hiçbir şeyden zevk almama, sınav kaygısı, takıntılı düşünceler gibi şikayetler varsa ve çocuğumuzla iletişim kurmakta zorlanıyorsak zaman kaybetmeden Çocuk Ergen </a:t>
            </a:r>
            <a:r>
              <a:rPr lang="tr-TR" sz="2800" dirty="0" err="1" smtClean="0">
                <a:solidFill>
                  <a:schemeClr val="tx1"/>
                </a:solidFill>
              </a:rPr>
              <a:t>Psikiyatristinden</a:t>
            </a:r>
            <a:r>
              <a:rPr lang="tr-TR" sz="2800" dirty="0" smtClean="0">
                <a:solidFill>
                  <a:schemeClr val="tx1"/>
                </a:solidFill>
              </a:rPr>
              <a:t> yardım alınması gereklidir. </a:t>
            </a:r>
          </a:p>
          <a:p>
            <a:r>
              <a:rPr lang="tr-TR" sz="2800" b="1" dirty="0" smtClean="0">
                <a:solidFill>
                  <a:schemeClr val="tx1"/>
                </a:solidFill>
              </a:rPr>
              <a:t>Sorunları görmezden gelmek sorunların daha da büyümesine neden olur</a:t>
            </a:r>
            <a:r>
              <a:rPr lang="tr-TR" sz="2800" dirty="0" smtClean="0">
                <a:solidFill>
                  <a:schemeClr val="tx1"/>
                </a:solidFill>
              </a:rPr>
              <a:t>. </a:t>
            </a:r>
          </a:p>
          <a:p>
            <a:endParaRPr lang="tr-TR" sz="2800" dirty="0"/>
          </a:p>
        </p:txBody>
      </p:sp>
      <p:sp>
        <p:nvSpPr>
          <p:cNvPr id="5" name="4 Altbilgi Yer Tutucusu"/>
          <p:cNvSpPr>
            <a:spLocks noGrp="1"/>
          </p:cNvSpPr>
          <p:nvPr>
            <p:ph type="ftr" sz="quarter" idx="11"/>
          </p:nvPr>
        </p:nvSpPr>
        <p:spPr/>
        <p:txBody>
          <a:bodyPr/>
          <a:lstStyle/>
          <a:p>
            <a:r>
              <a:rPr lang="tr-TR" smtClean="0"/>
              <a:t>ÖZKAN AYTÜRE 2013</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57224" y="1571612"/>
            <a:ext cx="7498080" cy="4800600"/>
          </a:xfrm>
        </p:spPr>
        <p:txBody>
          <a:bodyPr/>
          <a:lstStyle/>
          <a:p>
            <a:pPr algn="ctr"/>
            <a:r>
              <a:rPr lang="tr-TR" b="1" dirty="0" smtClean="0">
                <a:solidFill>
                  <a:schemeClr val="accent4"/>
                </a:solidFill>
              </a:rPr>
              <a:t>ÇOCUKLARIMIZIN ERGENLİK DÖNEMİNİ SAĞLIKLI GEÇİRMESİ, MUTLU YETİŞKİNLER OLMASI DİLEĞİYLE... </a:t>
            </a:r>
            <a:endParaRPr lang="tr-TR" b="1" dirty="0" smtClean="0">
              <a:solidFill>
                <a:schemeClr val="accent4"/>
              </a:solidFill>
              <a:latin typeface="Comic Sans MS" pitchFamily="66" charset="0"/>
            </a:endParaRPr>
          </a:p>
          <a:p>
            <a:endParaRPr lang="tr-TR" dirty="0" smtClean="0">
              <a:latin typeface="Comic Sans MS" pitchFamily="66" charset="0"/>
            </a:endParaRPr>
          </a:p>
          <a:p>
            <a:pPr>
              <a:buNone/>
            </a:pPr>
            <a:endParaRPr lang="tr-TR" dirty="0" smtClean="0">
              <a:latin typeface="Comic Sans MS" pitchFamily="66" charset="0"/>
            </a:endParaRPr>
          </a:p>
          <a:p>
            <a:pPr algn="ctr">
              <a:buNone/>
            </a:pPr>
            <a:r>
              <a:rPr lang="tr-TR" dirty="0" smtClean="0">
                <a:solidFill>
                  <a:schemeClr val="accent5"/>
                </a:solidFill>
                <a:latin typeface="Arial" pitchFamily="34" charset="0"/>
                <a:cs typeface="Arial" pitchFamily="34" charset="0"/>
              </a:rPr>
              <a:t>hazırlayan: ÖZKAN AYTÜRE</a:t>
            </a:r>
            <a:endParaRPr lang="tr-TR" dirty="0">
              <a:solidFill>
                <a:schemeClr val="accent5"/>
              </a:solidFill>
              <a:latin typeface="Arial" pitchFamily="34" charset="0"/>
              <a:cs typeface="Arial" pitchFamily="34" charset="0"/>
            </a:endParaRPr>
          </a:p>
        </p:txBody>
      </p:sp>
      <p:sp>
        <p:nvSpPr>
          <p:cNvPr id="4" name="3 Altbilgi Yer Tutucusu"/>
          <p:cNvSpPr>
            <a:spLocks noGrp="1"/>
          </p:cNvSpPr>
          <p:nvPr>
            <p:ph type="ftr" sz="quarter" idx="11"/>
          </p:nvPr>
        </p:nvSpPr>
        <p:spPr>
          <a:xfrm>
            <a:off x="5357818" y="6381750"/>
            <a:ext cx="2895600" cy="476250"/>
          </a:xfrm>
        </p:spPr>
        <p:txBody>
          <a:bodyPr/>
          <a:lstStyle/>
          <a:p>
            <a:r>
              <a:rPr lang="tr-TR" dirty="0" smtClean="0"/>
              <a:t>ÖZKAN AYTÜRE 2013</a:t>
            </a: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27</a:t>
            </a:fld>
            <a:endParaRPr lang="tr-TR"/>
          </a:p>
        </p:txBody>
      </p:sp>
      <p:pic>
        <p:nvPicPr>
          <p:cNvPr id="1030" name="Picture 6" descr="D:\Documents and Settings\pc_3\Local Settings\Temporary Internet Files\Content.IE5\MGI0U2V1\MP900442388[1].jpg"/>
          <p:cNvPicPr>
            <a:picLocks noChangeAspect="1" noChangeArrowheads="1"/>
          </p:cNvPicPr>
          <p:nvPr/>
        </p:nvPicPr>
        <p:blipFill>
          <a:blip r:embed="rId2" cstate="print"/>
          <a:srcRect/>
          <a:stretch>
            <a:fillRect/>
          </a:stretch>
        </p:blipFill>
        <p:spPr bwMode="auto">
          <a:xfrm>
            <a:off x="0" y="5214950"/>
            <a:ext cx="1357290" cy="1643050"/>
          </a:xfrm>
          <a:prstGeom prst="rect">
            <a:avLst/>
          </a:prstGeom>
          <a:noFill/>
        </p:spPr>
      </p:pic>
      <p:pic>
        <p:nvPicPr>
          <p:cNvPr id="1031" name="Picture 7" descr="D:\Documents and Settings\pc_3\Local Settings\Temporary Internet Files\Content.IE5\MGI0U2V1\MP900448491[1].jpg"/>
          <p:cNvPicPr>
            <a:picLocks noChangeAspect="1" noChangeArrowheads="1"/>
          </p:cNvPicPr>
          <p:nvPr/>
        </p:nvPicPr>
        <p:blipFill>
          <a:blip r:embed="rId3" cstate="print"/>
          <a:srcRect/>
          <a:stretch>
            <a:fillRect/>
          </a:stretch>
        </p:blipFill>
        <p:spPr bwMode="auto">
          <a:xfrm>
            <a:off x="0" y="0"/>
            <a:ext cx="2107389" cy="1404926"/>
          </a:xfrm>
          <a:prstGeom prst="rect">
            <a:avLst/>
          </a:prstGeom>
          <a:noFill/>
        </p:spPr>
      </p:pic>
      <p:pic>
        <p:nvPicPr>
          <p:cNvPr id="1033" name="Picture 9" descr="D:\Documents and Settings\pc_3\Local Settings\Temporary Internet Files\Content.IE5\FDRG1S5Z\MP900448287[1].jpg"/>
          <p:cNvPicPr>
            <a:picLocks noChangeAspect="1" noChangeArrowheads="1"/>
          </p:cNvPicPr>
          <p:nvPr/>
        </p:nvPicPr>
        <p:blipFill>
          <a:blip r:embed="rId4" cstate="print"/>
          <a:srcRect/>
          <a:stretch>
            <a:fillRect/>
          </a:stretch>
        </p:blipFill>
        <p:spPr bwMode="auto">
          <a:xfrm>
            <a:off x="7786694" y="1"/>
            <a:ext cx="1357306" cy="1571612"/>
          </a:xfrm>
          <a:prstGeom prst="rect">
            <a:avLst/>
          </a:prstGeom>
          <a:noFill/>
        </p:spPr>
      </p:pic>
      <p:pic>
        <p:nvPicPr>
          <p:cNvPr id="17" name="Picture 2" descr="D:\Documents and Settings\pc_3\Desktop\rrr.JPG"/>
          <p:cNvPicPr>
            <a:picLocks noChangeAspect="1" noChangeArrowheads="1"/>
          </p:cNvPicPr>
          <p:nvPr/>
        </p:nvPicPr>
        <p:blipFill>
          <a:blip r:embed="rId5" cstate="print"/>
          <a:srcRect/>
          <a:stretch>
            <a:fillRect/>
          </a:stretch>
        </p:blipFill>
        <p:spPr bwMode="auto">
          <a:xfrm flipH="1">
            <a:off x="0" y="2643182"/>
            <a:ext cx="1471608" cy="1962144"/>
          </a:xfrm>
          <a:prstGeom prst="rect">
            <a:avLst/>
          </a:prstGeom>
          <a:noFill/>
        </p:spPr>
      </p:pic>
      <p:pic>
        <p:nvPicPr>
          <p:cNvPr id="2050" name="Picture 2" descr="http://im0-tub-tr.yandex.net/i?id=365230781-39-72&amp;n=21"/>
          <p:cNvPicPr>
            <a:picLocks noChangeAspect="1" noChangeArrowheads="1"/>
          </p:cNvPicPr>
          <p:nvPr/>
        </p:nvPicPr>
        <p:blipFill>
          <a:blip r:embed="rId6" cstate="print"/>
          <a:srcRect/>
          <a:stretch>
            <a:fillRect/>
          </a:stretch>
        </p:blipFill>
        <p:spPr bwMode="auto">
          <a:xfrm>
            <a:off x="3214678" y="0"/>
            <a:ext cx="2524125" cy="1428750"/>
          </a:xfrm>
          <a:prstGeom prst="rect">
            <a:avLst/>
          </a:prstGeom>
          <a:noFill/>
        </p:spPr>
      </p:pic>
      <p:pic>
        <p:nvPicPr>
          <p:cNvPr id="2052" name="Picture 4" descr="http://im3-tub-tr.yandex.net/i?id=269983963-12-72&amp;n=21"/>
          <p:cNvPicPr>
            <a:picLocks noChangeAspect="1" noChangeArrowheads="1"/>
          </p:cNvPicPr>
          <p:nvPr/>
        </p:nvPicPr>
        <p:blipFill>
          <a:blip r:embed="rId7" cstate="print"/>
          <a:srcRect/>
          <a:stretch>
            <a:fillRect/>
          </a:stretch>
        </p:blipFill>
        <p:spPr bwMode="auto">
          <a:xfrm>
            <a:off x="7191375" y="5429250"/>
            <a:ext cx="1952625" cy="14287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ERGENLİK ÖZGÜRLÜK DÖNEMİDİR</a:t>
            </a:r>
            <a:endParaRPr lang="tr-TR" dirty="0"/>
          </a:p>
        </p:txBody>
      </p:sp>
      <p:sp>
        <p:nvSpPr>
          <p:cNvPr id="3" name="2 İçerik Yer Tutucusu"/>
          <p:cNvSpPr>
            <a:spLocks noGrp="1"/>
          </p:cNvSpPr>
          <p:nvPr>
            <p:ph idx="1"/>
          </p:nvPr>
        </p:nvSpPr>
        <p:spPr/>
        <p:txBody>
          <a:bodyPr>
            <a:normAutofit/>
          </a:bodyPr>
          <a:lstStyle/>
          <a:p>
            <a:r>
              <a:rPr lang="tr-TR" sz="2800" dirty="0" smtClean="0"/>
              <a:t>Bu dönemdeki gençlerin, kendi kanatlarıyla uçmak isteyen, dünyayı zorluklarla dolu olsa da tanımak isteyen kişiler olduklarını unutmayalım. Her doğum süreci sancılı geçer. </a:t>
            </a:r>
          </a:p>
          <a:p>
            <a:pPr>
              <a:buNone/>
            </a:pPr>
            <a:endParaRPr lang="tr-TR" sz="2800" dirty="0" smtClean="0"/>
          </a:p>
          <a:p>
            <a:r>
              <a:rPr lang="tr-TR" sz="2800" dirty="0" smtClean="0"/>
              <a:t>Ergenlik dönemi de çocukların, yetişkinlerin dünyasına doğdukları bir süreç. Bu süreci aşmanın anahtarıysa anlayış ve sağlıklı bir iletişimdir. </a:t>
            </a:r>
            <a:endParaRPr lang="tr-TR" sz="2800"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ERGENLİK DEĞİŞİM DÖNEMİDİR</a:t>
            </a:r>
            <a:endParaRPr lang="tr-TR" dirty="0"/>
          </a:p>
        </p:txBody>
      </p:sp>
      <p:sp>
        <p:nvSpPr>
          <p:cNvPr id="3" name="2 İçerik Yer Tutucusu"/>
          <p:cNvSpPr>
            <a:spLocks noGrp="1"/>
          </p:cNvSpPr>
          <p:nvPr>
            <p:ph idx="1"/>
          </p:nvPr>
        </p:nvSpPr>
        <p:spPr>
          <a:xfrm>
            <a:off x="1435608" y="1447800"/>
            <a:ext cx="4216512" cy="4800600"/>
          </a:xfrm>
        </p:spPr>
        <p:txBody>
          <a:bodyPr>
            <a:normAutofit fontScale="92500" lnSpcReduction="20000"/>
          </a:bodyPr>
          <a:lstStyle/>
          <a:p>
            <a:r>
              <a:rPr lang="tr-TR" sz="2800" dirty="0" smtClean="0"/>
              <a:t>Ergenlik dönemi, bütün erişkin bireylerin yaşadığı tıpkı tırtılın koza içinde kelebeğe dönüşmesi gibi büyüme ve başkalaşma dönemidir. Bu dönemde gençlerin gereksinim duydukları şey, </a:t>
            </a:r>
            <a:r>
              <a:rPr lang="tr-TR" sz="2800" b="1" dirty="0" smtClean="0"/>
              <a:t>anlayış ve sabır</a:t>
            </a:r>
            <a:r>
              <a:rPr lang="tr-TR" sz="2800" dirty="0" smtClean="0"/>
              <a:t>. </a:t>
            </a:r>
          </a:p>
          <a:p>
            <a:pPr>
              <a:buNone/>
            </a:pPr>
            <a:endParaRPr lang="tr-TR" sz="2800" dirty="0" smtClean="0"/>
          </a:p>
          <a:p>
            <a:r>
              <a:rPr lang="tr-TR" sz="2800" dirty="0" smtClean="0"/>
              <a:t>Kendini bulma yolundaki bir gence, anne babaların verebileceği en büyük şeyse sevgi ve destektir</a:t>
            </a:r>
            <a:r>
              <a:rPr lang="tr-TR" dirty="0" smtClean="0"/>
              <a:t>.</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
        <p:nvSpPr>
          <p:cNvPr id="5" name="4 Altbilgi Yer Tutucusu"/>
          <p:cNvSpPr>
            <a:spLocks noGrp="1"/>
          </p:cNvSpPr>
          <p:nvPr>
            <p:ph type="ftr" sz="quarter" idx="11"/>
          </p:nvPr>
        </p:nvSpPr>
        <p:spPr/>
        <p:txBody>
          <a:bodyPr/>
          <a:lstStyle/>
          <a:p>
            <a:r>
              <a:rPr lang="tr-TR" smtClean="0"/>
              <a:t>ÖZKAN AYTÜRE 2013</a:t>
            </a:r>
            <a:endParaRPr lang="tr-TR"/>
          </a:p>
        </p:txBody>
      </p:sp>
      <p:pic>
        <p:nvPicPr>
          <p:cNvPr id="6" name="5 Resim" descr="images.jpg"/>
          <p:cNvPicPr>
            <a:picLocks noChangeAspect="1"/>
          </p:cNvPicPr>
          <p:nvPr/>
        </p:nvPicPr>
        <p:blipFill>
          <a:blip r:embed="rId2" cstate="print"/>
          <a:stretch>
            <a:fillRect/>
          </a:stretch>
        </p:blipFill>
        <p:spPr>
          <a:xfrm>
            <a:off x="5508104" y="1988840"/>
            <a:ext cx="2876550" cy="381967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3108" y="0"/>
            <a:ext cx="6143668" cy="1143000"/>
          </a:xfrm>
        </p:spPr>
        <p:txBody>
          <a:bodyPr>
            <a:normAutofit/>
          </a:bodyPr>
          <a:lstStyle/>
          <a:p>
            <a:r>
              <a:rPr lang="tr-TR" dirty="0" smtClean="0"/>
              <a:t>GENEL ÖZELLİKLERİ</a:t>
            </a:r>
            <a:endParaRPr lang="tr-TR" dirty="0"/>
          </a:p>
        </p:txBody>
      </p:sp>
      <p:sp>
        <p:nvSpPr>
          <p:cNvPr id="3" name="2 İçerik Yer Tutucusu"/>
          <p:cNvSpPr>
            <a:spLocks noGrp="1"/>
          </p:cNvSpPr>
          <p:nvPr>
            <p:ph idx="1"/>
          </p:nvPr>
        </p:nvSpPr>
        <p:spPr>
          <a:xfrm>
            <a:off x="928662" y="928670"/>
            <a:ext cx="8005026" cy="5572164"/>
          </a:xfrm>
        </p:spPr>
        <p:txBody>
          <a:bodyPr>
            <a:normAutofit lnSpcReduction="10000"/>
          </a:bodyPr>
          <a:lstStyle/>
          <a:p>
            <a:pPr marL="825246" indent="-742950">
              <a:buNone/>
            </a:pPr>
            <a:r>
              <a:rPr lang="tr-TR" sz="3900" dirty="0" smtClean="0">
                <a:solidFill>
                  <a:schemeClr val="accent3">
                    <a:lumMod val="50000"/>
                  </a:schemeClr>
                </a:solidFill>
                <a:latin typeface="Comic Sans MS" pitchFamily="66" charset="0"/>
              </a:rPr>
              <a:t>       1. Ergen Bağımsızlık İster</a:t>
            </a:r>
          </a:p>
          <a:p>
            <a:r>
              <a:rPr lang="tr-TR" sz="3000" dirty="0" smtClean="0"/>
              <a:t>Ergenler bağımsızlık arayışındadır. Kendi seçimlerini yapmak, kendi yaşamını düzenlemek ve bunu da kendi başına yapmak istemektedir. Aileden ayrılıp bağımsızlığı başarabilmek için, gencin gözünde anne baba ideal olma niteliklerini kaybeder. </a:t>
            </a:r>
          </a:p>
          <a:p>
            <a:endParaRPr lang="tr-TR" sz="3000" dirty="0" smtClean="0"/>
          </a:p>
          <a:p>
            <a:r>
              <a:rPr lang="tr-TR" sz="3000" dirty="0" smtClean="0"/>
              <a:t>“Annem babam her şeyi bilir” düşüncesinin yerini yavaş yavaş, “annem babam nereden bilecek, onların dönemi geçmişte kalmış, ben onlardan daha iyi bilirim” düşünceleri alır.</a:t>
            </a:r>
            <a:endParaRPr lang="tr-TR" sz="30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285728"/>
            <a:ext cx="7498080" cy="1143000"/>
          </a:xfrm>
        </p:spPr>
        <p:txBody>
          <a:bodyPr>
            <a:normAutofit/>
          </a:bodyPr>
          <a:lstStyle/>
          <a:p>
            <a:r>
              <a:rPr lang="tr-TR" sz="3600" dirty="0" smtClean="0">
                <a:latin typeface="Comic Sans MS" pitchFamily="66" charset="0"/>
              </a:rPr>
              <a:t>2. Farklı olduğunu göstermek ister</a:t>
            </a:r>
            <a:endParaRPr lang="tr-TR" sz="3600" dirty="0">
              <a:latin typeface="Comic Sans MS" pitchFamily="66" charset="0"/>
            </a:endParaRPr>
          </a:p>
        </p:txBody>
      </p:sp>
      <p:sp>
        <p:nvSpPr>
          <p:cNvPr id="3" name="2 İçerik Yer Tutucusu"/>
          <p:cNvSpPr>
            <a:spLocks noGrp="1"/>
          </p:cNvSpPr>
          <p:nvPr>
            <p:ph idx="1"/>
          </p:nvPr>
        </p:nvSpPr>
        <p:spPr>
          <a:xfrm>
            <a:off x="785786" y="1447800"/>
            <a:ext cx="8358214" cy="4800600"/>
          </a:xfrm>
        </p:spPr>
        <p:txBody>
          <a:bodyPr>
            <a:normAutofit/>
          </a:bodyPr>
          <a:lstStyle/>
          <a:p>
            <a:r>
              <a:rPr lang="tr-TR" sz="2800" dirty="0" smtClean="0"/>
              <a:t>Bağımsızlığa gereksinim duyan genç için ev, çoğu zaman anlaşmazlığın ve çatışmaların ortaya çıktığı bir yer olarak görülmeye başlayabilir. Ergen, bağımsızlık arayışında davranışları ile şunu söylemektedir ‘’ </a:t>
            </a:r>
            <a:r>
              <a:rPr lang="tr-TR" sz="2800" b="1" dirty="0" smtClean="0"/>
              <a:t>Ben sizden farklıyım, bunu göstermek istiyorum</a:t>
            </a:r>
            <a:r>
              <a:rPr lang="tr-TR" sz="2800" dirty="0" smtClean="0"/>
              <a:t>, sizin olmamı istediğiniz kişi değil, kendi istediğim kişi olmak istiyorum". </a:t>
            </a:r>
          </a:p>
          <a:p>
            <a:endParaRPr lang="tr-TR" sz="2800" dirty="0" smtClean="0"/>
          </a:p>
          <a:p>
            <a:r>
              <a:rPr lang="tr-TR" sz="2800" dirty="0" smtClean="0"/>
              <a:t>Yaşadıklarını anlamak ve kendilerini dinlemek için yalnız kalma gereksinimleri vardır. </a:t>
            </a:r>
            <a:endParaRPr lang="tr-TR" sz="2800" dirty="0"/>
          </a:p>
        </p:txBody>
      </p:sp>
      <p:sp>
        <p:nvSpPr>
          <p:cNvPr id="4" name="3 Altbilgi Yer Tutucusu"/>
          <p:cNvSpPr>
            <a:spLocks noGrp="1"/>
          </p:cNvSpPr>
          <p:nvPr>
            <p:ph type="ftr" sz="quarter" idx="11"/>
          </p:nvPr>
        </p:nvSpPr>
        <p:spPr/>
        <p:txBody>
          <a:bodyPr/>
          <a:lstStyle/>
          <a:p>
            <a:r>
              <a:rPr lang="tr-TR" dirty="0" smtClean="0"/>
              <a:t>ÖZKAN AYTÜRE 2013</a:t>
            </a: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14546" y="285728"/>
            <a:ext cx="5500726" cy="1143000"/>
          </a:xfrm>
        </p:spPr>
        <p:txBody>
          <a:bodyPr>
            <a:normAutofit/>
          </a:bodyPr>
          <a:lstStyle/>
          <a:p>
            <a:r>
              <a:rPr lang="tr-TR" sz="3600" dirty="0" smtClean="0">
                <a:latin typeface="Comic Sans MS" pitchFamily="66" charset="0"/>
              </a:rPr>
              <a:t>3. Mahremiyet ister</a:t>
            </a:r>
            <a:endParaRPr lang="tr-TR" sz="3600" dirty="0">
              <a:latin typeface="Comic Sans MS" pitchFamily="66" charset="0"/>
            </a:endParaRPr>
          </a:p>
        </p:txBody>
      </p:sp>
      <p:sp>
        <p:nvSpPr>
          <p:cNvPr id="3" name="2 İçerik Yer Tutucusu"/>
          <p:cNvSpPr>
            <a:spLocks noGrp="1"/>
          </p:cNvSpPr>
          <p:nvPr>
            <p:ph idx="1"/>
          </p:nvPr>
        </p:nvSpPr>
        <p:spPr>
          <a:xfrm>
            <a:off x="785786" y="1447800"/>
            <a:ext cx="5802438" cy="4800600"/>
          </a:xfrm>
        </p:spPr>
        <p:txBody>
          <a:bodyPr>
            <a:normAutofit fontScale="92500" lnSpcReduction="10000"/>
          </a:bodyPr>
          <a:lstStyle/>
          <a:p>
            <a:r>
              <a:rPr lang="tr-TR" sz="2800" dirty="0" smtClean="0"/>
              <a:t>‘Mahremiyet’ kendine ait özel bir dünyası olması demektir. Artık aile ile her şey paylaşılmaz her şey anlatılmaz. Ergen ebeveyne </a:t>
            </a:r>
            <a:r>
              <a:rPr lang="tr-TR" sz="2800" b="1" dirty="0" smtClean="0"/>
              <a:t>bağımlılıktan kurtulup kendi kimliğini bulmak ister</a:t>
            </a:r>
            <a:r>
              <a:rPr lang="tr-TR" sz="2800" dirty="0" smtClean="0"/>
              <a:t>. Bunun için de aileden uzaklaşmaya, yalnız kalmaya ihtiyacı vardır.</a:t>
            </a:r>
          </a:p>
          <a:p>
            <a:pPr>
              <a:buNone/>
            </a:pPr>
            <a:endParaRPr lang="tr-TR" sz="2800" dirty="0" smtClean="0"/>
          </a:p>
          <a:p>
            <a:r>
              <a:rPr lang="tr-TR" sz="2800" dirty="0" smtClean="0"/>
              <a:t> Zaman zaman içine kapanır. Odasına kapanır, kimseyle konuşmaz, odasına kimseyi sokmaz.</a:t>
            </a:r>
          </a:p>
          <a:p>
            <a:endParaRPr lang="tr-TR"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pic>
        <p:nvPicPr>
          <p:cNvPr id="6" name="5 Resim" descr="indir (1).jpg"/>
          <p:cNvPicPr>
            <a:picLocks noChangeAspect="1"/>
          </p:cNvPicPr>
          <p:nvPr/>
        </p:nvPicPr>
        <p:blipFill>
          <a:blip r:embed="rId2" cstate="print"/>
          <a:stretch>
            <a:fillRect/>
          </a:stretch>
        </p:blipFill>
        <p:spPr>
          <a:xfrm>
            <a:off x="6444208" y="1556792"/>
            <a:ext cx="2489076" cy="41764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28794" y="-142900"/>
            <a:ext cx="6636854" cy="1143000"/>
          </a:xfrm>
        </p:spPr>
        <p:txBody>
          <a:bodyPr>
            <a:normAutofit/>
          </a:bodyPr>
          <a:lstStyle/>
          <a:p>
            <a:r>
              <a:rPr lang="tr-TR" sz="3600" dirty="0" smtClean="0">
                <a:latin typeface="Comic Sans MS" pitchFamily="66" charset="0"/>
              </a:rPr>
              <a:t>4. Kimlik bunalımındadır</a:t>
            </a:r>
            <a:endParaRPr lang="tr-TR" sz="3600" dirty="0">
              <a:latin typeface="Comic Sans MS" pitchFamily="66" charset="0"/>
            </a:endParaRPr>
          </a:p>
        </p:txBody>
      </p:sp>
      <p:sp>
        <p:nvSpPr>
          <p:cNvPr id="3" name="2 İçerik Yer Tutucusu"/>
          <p:cNvSpPr>
            <a:spLocks noGrp="1"/>
          </p:cNvSpPr>
          <p:nvPr>
            <p:ph idx="1"/>
          </p:nvPr>
        </p:nvSpPr>
        <p:spPr>
          <a:xfrm>
            <a:off x="714348" y="1071546"/>
            <a:ext cx="8219340" cy="5176854"/>
          </a:xfrm>
        </p:spPr>
        <p:txBody>
          <a:bodyPr>
            <a:noAutofit/>
          </a:bodyPr>
          <a:lstStyle/>
          <a:p>
            <a:r>
              <a:rPr lang="tr-TR" sz="2800" dirty="0" smtClean="0"/>
              <a:t>Kimlik Arayışı Bedeni, çok kısa bir süre içinde yetişkin görünümü alan ergen, artık anne babadan ayrı bir kimlik geliştirmeye çalışır. "</a:t>
            </a:r>
            <a:r>
              <a:rPr lang="tr-TR" sz="2800" b="1" dirty="0" smtClean="0"/>
              <a:t>Ben kimim?", ‘Nasıl biri olmalıyım</a:t>
            </a:r>
            <a:r>
              <a:rPr lang="tr-TR" sz="2800" dirty="0" smtClean="0"/>
              <a:t>?’ "Yaşamdaki amaçlarım neler olmalıdır?" gibi sorularla kendini sorgular. Geleceğe dönük kararlar almaya ve benliğini oluşturmaya çalışır. </a:t>
            </a:r>
          </a:p>
          <a:p>
            <a:r>
              <a:rPr lang="tr-TR" sz="2800" dirty="0" smtClean="0"/>
              <a:t>Daha önceden güvenilen ve kabul edilen her şey yeniden sorgulanır. Geçmişteki özdeşim örneklerini (kendine örnek aldığı kişiler, anne baba, öğretmen vb.) yeniden </a:t>
            </a:r>
            <a:r>
              <a:rPr lang="tr-TR" sz="2800" b="1" dirty="0" smtClean="0"/>
              <a:t>değerlendirir, süzgeçten geçirir</a:t>
            </a:r>
            <a:r>
              <a:rPr lang="tr-TR" sz="2800" dirty="0" smtClean="0"/>
              <a:t>. Kendine yeni özdeşim örnekleri bulur (arkadaşlar, sporcu, pop yıldızı…)</a:t>
            </a:r>
            <a:endParaRPr lang="tr-TR" sz="2800"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2978" y="357166"/>
            <a:ext cx="8141022" cy="1143000"/>
          </a:xfrm>
        </p:spPr>
        <p:txBody>
          <a:bodyPr>
            <a:normAutofit fontScale="90000"/>
          </a:bodyPr>
          <a:lstStyle/>
          <a:p>
            <a:r>
              <a:rPr lang="tr-TR" sz="4000" dirty="0" smtClean="0">
                <a:latin typeface="Comic Sans MS" pitchFamily="66" charset="0"/>
              </a:rPr>
              <a:t>         5. Arkadaşlık İlişkileri</a:t>
            </a:r>
            <a:r>
              <a:rPr lang="tr-TR" b="1" dirty="0" smtClean="0"/>
              <a:t/>
            </a:r>
            <a:br>
              <a:rPr lang="tr-TR" b="1" dirty="0" smtClean="0"/>
            </a:br>
            <a:endParaRPr lang="tr-TR" dirty="0"/>
          </a:p>
        </p:txBody>
      </p:sp>
      <p:sp>
        <p:nvSpPr>
          <p:cNvPr id="3" name="2 İçerik Yer Tutucusu"/>
          <p:cNvSpPr>
            <a:spLocks noGrp="1"/>
          </p:cNvSpPr>
          <p:nvPr>
            <p:ph idx="1"/>
          </p:nvPr>
        </p:nvSpPr>
        <p:spPr>
          <a:xfrm>
            <a:off x="714348" y="1428736"/>
            <a:ext cx="8212460" cy="5072098"/>
          </a:xfrm>
        </p:spPr>
        <p:txBody>
          <a:bodyPr>
            <a:normAutofit fontScale="92500" lnSpcReduction="10000"/>
          </a:bodyPr>
          <a:lstStyle/>
          <a:p>
            <a:r>
              <a:rPr lang="tr-TR" sz="3000" dirty="0" smtClean="0"/>
              <a:t>Arkadaş edinememek, bir ergen için son derece önemli bir başarısızlıktır. Ergen için arkadaş edinmek gereklilik değil zorunluluktur. Bağımsızlık arayışında, ailenin güvenli kollarından uzaklaşırken, karşılaşacağı tehlikelere karşı onu kimin koruyacağı korkusunu da yaşar.</a:t>
            </a:r>
          </a:p>
          <a:p>
            <a:pPr>
              <a:buNone/>
            </a:pPr>
            <a:endParaRPr lang="tr-TR" sz="3000" dirty="0" smtClean="0"/>
          </a:p>
          <a:p>
            <a:r>
              <a:rPr lang="tr-TR" sz="3000" dirty="0" smtClean="0"/>
              <a:t>Ergenin kendisini tanımasının diğer bir yolu da arkadaşları ile yarışmaktır. Bu yarışma onun kendi gücünü ölçmesi için gereklidir. Arkadaşları arasındaki durumu, onun bu yarıştaki başarısını veya başarısızlığını belirler.</a:t>
            </a:r>
          </a:p>
          <a:p>
            <a:endParaRPr lang="tr-TR" dirty="0" smtClean="0"/>
          </a:p>
          <a:p>
            <a:endParaRPr lang="tr-TR" dirty="0"/>
          </a:p>
        </p:txBody>
      </p:sp>
      <p:sp>
        <p:nvSpPr>
          <p:cNvPr id="4" name="3 Altbilgi Yer Tutucusu"/>
          <p:cNvSpPr>
            <a:spLocks noGrp="1"/>
          </p:cNvSpPr>
          <p:nvPr>
            <p:ph type="ftr" sz="quarter" idx="11"/>
          </p:nvPr>
        </p:nvSpPr>
        <p:spPr/>
        <p:txBody>
          <a:bodyPr/>
          <a:lstStyle/>
          <a:p>
            <a:r>
              <a:rPr lang="tr-TR" smtClean="0"/>
              <a:t>ÖZKAN AYTÜRE 2013</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314</TotalTime>
  <Words>1646</Words>
  <Application>Microsoft Office PowerPoint</Application>
  <PresentationFormat>Ekran Gösterisi (4:3)</PresentationFormat>
  <Paragraphs>172</Paragraphs>
  <Slides>27</Slides>
  <Notes>2</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Gündönümü</vt:lpstr>
      <vt:lpstr>    ERGEN İLETİŞİMİ  </vt:lpstr>
      <vt:lpstr>                ÖNCELİKLE</vt:lpstr>
      <vt:lpstr>ERGENLİK ÖZGÜRLÜK DÖNEMİDİR</vt:lpstr>
      <vt:lpstr>    ERGENLİK DEĞİŞİM DÖNEMİDİR</vt:lpstr>
      <vt:lpstr>GENEL ÖZELLİKLERİ</vt:lpstr>
      <vt:lpstr>2. Farklı olduğunu göstermek ister</vt:lpstr>
      <vt:lpstr>3. Mahremiyet ister</vt:lpstr>
      <vt:lpstr>4. Kimlik bunalımındadır</vt:lpstr>
      <vt:lpstr>         5. Arkadaşlık İlişkileri </vt:lpstr>
      <vt:lpstr>6. Mensubiyet ister</vt:lpstr>
      <vt:lpstr>7. Paydaşlık arar</vt:lpstr>
      <vt:lpstr>8. Güven İster</vt:lpstr>
      <vt:lpstr>ÖFKELİ ERGENLE NASIL İLETİŞİM KURABİLİRİM?  </vt:lpstr>
      <vt:lpstr>Önemseyin</vt:lpstr>
      <vt:lpstr>Sakinlik-duygu</vt:lpstr>
      <vt:lpstr>Kişilik-Anlayış</vt:lpstr>
      <vt:lpstr>ÖNERİLER</vt:lpstr>
      <vt:lpstr>Anlamaya çalışın.</vt:lpstr>
      <vt:lpstr>İzin verin- Arkadaşlarını öğrenin</vt:lpstr>
      <vt:lpstr>Düzen Ve Güven</vt:lpstr>
      <vt:lpstr>Anlayışlı olun iletişimi gözden geçirin</vt:lpstr>
      <vt:lpstr>Uyarı- Bağımsızlık</vt:lpstr>
      <vt:lpstr>Saygı Duyun</vt:lpstr>
      <vt:lpstr>Ergen ‘Beni önemseyin’ demek ister</vt:lpstr>
      <vt:lpstr>En Yakın Ailedir.</vt:lpstr>
      <vt:lpstr>Ne zaman yardım almalıyız? </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ERGEN İLETİŞİMİ SUNUSU  </dc:title>
  <cp:lastModifiedBy>MyPC</cp:lastModifiedBy>
  <cp:revision>37</cp:revision>
  <dcterms:modified xsi:type="dcterms:W3CDTF">2016-11-30T06:10:25Z</dcterms:modified>
</cp:coreProperties>
</file>